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tiff" ContentType="image/tiff"/>
  <Default Extension="gif" ContentType="image/gif"/>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90" r:id="rId5"/>
    <p:sldId id="303" r:id="rId6"/>
    <p:sldId id="304" r:id="rId7"/>
    <p:sldId id="273" r:id="rId8"/>
    <p:sldId id="328" r:id="rId9"/>
    <p:sldId id="327" r:id="rId10"/>
    <p:sldId id="330" r:id="rId11"/>
    <p:sldId id="334" r:id="rId12"/>
    <p:sldId id="365" r:id="rId13"/>
    <p:sldId id="397" r:id="rId14"/>
    <p:sldId id="398" r:id="rId15"/>
    <p:sldId id="373" r:id="rId16"/>
    <p:sldId id="370" r:id="rId17"/>
    <p:sldId id="396" r:id="rId18"/>
    <p:sldId id="371" r:id="rId19"/>
    <p:sldId id="441" r:id="rId20"/>
    <p:sldId id="372" r:id="rId21"/>
    <p:sldId id="363" r:id="rId22"/>
    <p:sldId id="342" r:id="rId23"/>
    <p:sldId id="338" r:id="rId24"/>
    <p:sldId id="442" r:id="rId25"/>
    <p:sldId id="332" r:id="rId26"/>
    <p:sldId id="333" r:id="rId27"/>
    <p:sldId id="336" r:id="rId28"/>
    <p:sldId id="335" r:id="rId29"/>
    <p:sldId id="337" r:id="rId30"/>
    <p:sldId id="339" r:id="rId31"/>
    <p:sldId id="340" r:id="rId32"/>
    <p:sldId id="341" r:id="rId33"/>
    <p:sldId id="374" r:id="rId34"/>
    <p:sldId id="375" r:id="rId35"/>
    <p:sldId id="376" r:id="rId36"/>
    <p:sldId id="377" r:id="rId37"/>
    <p:sldId id="378" r:id="rId38"/>
    <p:sldId id="379" r:id="rId39"/>
    <p:sldId id="380" r:id="rId40"/>
    <p:sldId id="381" r:id="rId41"/>
    <p:sldId id="382" r:id="rId42"/>
    <p:sldId id="383" r:id="rId43"/>
    <p:sldId id="384" r:id="rId44"/>
    <p:sldId id="385" r:id="rId45"/>
    <p:sldId id="386" r:id="rId46"/>
    <p:sldId id="387" r:id="rId47"/>
    <p:sldId id="388" r:id="rId48"/>
    <p:sldId id="389" r:id="rId49"/>
    <p:sldId id="390" r:id="rId50"/>
    <p:sldId id="391" r:id="rId51"/>
    <p:sldId id="392" r:id="rId52"/>
    <p:sldId id="351" r:id="rId53"/>
    <p:sldId id="343" r:id="rId54"/>
    <p:sldId id="344" r:id="rId55"/>
    <p:sldId id="345" r:id="rId56"/>
    <p:sldId id="347" r:id="rId57"/>
    <p:sldId id="348" r:id="rId58"/>
    <p:sldId id="323"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05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7" autoAdjust="0"/>
    <p:restoredTop sz="87322" autoAdjust="0"/>
  </p:normalViewPr>
  <p:slideViewPr>
    <p:cSldViewPr snapToGrid="0">
      <p:cViewPr varScale="1">
        <p:scale>
          <a:sx n="94" d="100"/>
          <a:sy n="94" d="100"/>
        </p:scale>
        <p:origin x="2440"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tangent plane </a:t>
            </a:r>
            <a:r>
              <a:rPr lang="en-US" baseline="0" dirty="0" err="1"/>
              <a:t>wrt</a:t>
            </a:r>
            <a:r>
              <a:rPr lang="en-US" baseline="0" dirty="0"/>
              <a:t> this manifold</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a:t>
            </a:r>
            <a:r>
              <a:rPr lang="en-US" baseline="0" dirty="0"/>
              <a:t> x is a vector and so is f(x). Write this up on the board then?</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DACBEE-650B-5141-BC0A-1AA8436F6069}"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C7989-9F22-844F-8B6A-DED7FDED6F63}"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DACBEE-650B-5141-BC0A-1AA8436F6069}"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Shifting gears now</a:t>
            </a:r>
            <a:r>
              <a:rPr lang="en-US" baseline="0" dirty="0"/>
              <a:t> to generative models</a:t>
            </a:r>
            <a:endParaRPr lang="en-US" dirty="0"/>
          </a:p>
          <a:p>
            <a:endParaRPr lang="en-US" dirty="0"/>
          </a:p>
          <a:p>
            <a:r>
              <a:rPr lang="en-US" dirty="0"/>
              <a:t>Ask them for any ideas?</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continuous version, you can take</a:t>
            </a:r>
            <a:r>
              <a:rPr lang="en-US" baseline="0" dirty="0"/>
              <a:t> an integral instead</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case, the latent variable had two nodes and so these are samples that spanned that 2d space. These are all generated images. For the faces, horizontal corresponds to rotation of the face while vertical corresponds to emotional expression.</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 is an example of an </a:t>
            </a:r>
            <a:r>
              <a:rPr lang="en-US" dirty="0" err="1"/>
              <a:t>autoencoder</a:t>
            </a:r>
            <a:r>
              <a:rPr lang="en-US" dirty="0"/>
              <a:t>. </a:t>
            </a:r>
            <a:r>
              <a:rPr lang="en-US" baseline="0" dirty="0"/>
              <a:t>The </a:t>
            </a:r>
            <a:r>
              <a:rPr lang="en-US" baseline="0" dirty="0" err="1"/>
              <a:t>autoencoder</a:t>
            </a:r>
            <a:r>
              <a:rPr lang="en-US" baseline="0" dirty="0"/>
              <a:t> tries to reconstruct its input, after passing it through the layers of the network.</a:t>
            </a:r>
            <a:endParaRPr lang="en-US"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defRPr/>
            </a:pPr>
            <a:r>
              <a:rPr lang="en-US" baseline="0" dirty="0"/>
              <a:t>Notice that there is an informational bottleneck here that we’ll talk about in a second.</a:t>
            </a:r>
            <a:endParaRPr lang="en-US" baseline="0" dirty="0"/>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Autoencoders</a:t>
            </a:r>
            <a:r>
              <a:rPr lang="en-US" baseline="0" dirty="0"/>
              <a:t> are special types of neural networks that have been used to do unsupervised and semi-supervised settings</a:t>
            </a:r>
            <a:endParaRPr lang="en-US" baseline="0" dirty="0"/>
          </a:p>
          <a:p>
            <a:endParaRPr lang="en-US" baseline="0" dirty="0"/>
          </a:p>
          <a:p>
            <a:r>
              <a:rPr lang="en-US" baseline="0" dirty="0"/>
              <a:t>Recirculation compares activations of the network on the original input to the activations on the reconstructed input (considered more biologically plausible)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a:t>
            </a:r>
            <a:r>
              <a:rPr lang="en-US" baseline="0" dirty="0"/>
              <a:t> the input to the output is not useful alone, nor is entirely ignoring the input. Instead the two forces together are useful.</a:t>
            </a:r>
            <a:endParaRPr lang="en-US" baseline="0" dirty="0"/>
          </a:p>
          <a:p>
            <a:endParaRPr lang="en-US" baseline="0" dirty="0"/>
          </a:p>
          <a:p>
            <a:r>
              <a:rPr lang="en-US" sz="1200" b="0" i="0" kern="1200" dirty="0">
                <a:solidFill>
                  <a:schemeClr val="tx1"/>
                </a:solidFill>
                <a:effectLst/>
                <a:latin typeface="+mn-lt"/>
                <a:ea typeface="+mn-ea"/>
                <a:cs typeface="+mn-cs"/>
              </a:rPr>
              <a:t>If the data-generating distribution concentrates near a low-dimensional manifold, this yields representations that implicitly capture a local coordinate system for this manifold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the complexity</a:t>
            </a:r>
            <a:r>
              <a:rPr lang="en-US" baseline="0" dirty="0"/>
              <a:t> of mappings from layer to layer is too large</a:t>
            </a:r>
            <a:endParaRPr lang="en-US" baseline="0" dirty="0"/>
          </a:p>
          <a:p>
            <a:endParaRPr lang="en-US" baseline="0" dirty="0"/>
          </a:p>
          <a:p>
            <a:r>
              <a:rPr lang="en-US" baseline="0" dirty="0"/>
              <a:t>For linear case, they could learn to copy the input exactly</a:t>
            </a:r>
            <a:endParaRPr lang="en-US" baseline="0" dirty="0"/>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classification</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2" name="Title 1"/>
          <p:cNvSpPr>
            <a:spLocks noGrp="1"/>
          </p:cNvSpPr>
          <p:nvPr>
            <p:ph type="ctrTitle"/>
          </p:nvPr>
        </p:nvSpPr>
        <p:spPr>
          <a:xfrm>
            <a:off x="742950" y="1068607"/>
            <a:ext cx="7772400" cy="1806031"/>
          </a:xfrm>
        </p:spPr>
        <p:txBody>
          <a:bodyPr anchor="ctr"/>
          <a:lstStyle>
            <a:lvl1pPr algn="ctr">
              <a:defRPr sz="6000">
                <a:solidFill>
                  <a:schemeClr val="tx1"/>
                </a:solidFill>
              </a:defRPr>
            </a:lvl1pPr>
          </a:lstStyle>
          <a:p>
            <a:r>
              <a:rPr lang="en-US" dirty="0"/>
              <a:t>Click to edit Master title style</a:t>
            </a:r>
            <a:endParaRPr lang="en-US" dirty="0"/>
          </a:p>
        </p:txBody>
      </p:sp>
      <p:sp>
        <p:nvSpPr>
          <p:cNvPr id="11" name="Footer Placeholder 4"/>
          <p:cNvSpPr txBox="1"/>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2" name="Footer Placeholder 4"/>
          <p:cNvSpPr txBox="1"/>
          <p:nvPr userDrawn="1"/>
        </p:nvSpPr>
        <p:spPr>
          <a:xfrm>
            <a:off x="3200400" y="6721476"/>
            <a:ext cx="2914650" cy="136524"/>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Autoencoders</a:t>
            </a:r>
            <a:endParaRPr lang="en-US" dirty="0"/>
          </a:p>
        </p:txBody>
      </p:sp>
      <p:sp>
        <p:nvSpPr>
          <p:cNvPr id="13" name="Footer Placeholder 4"/>
          <p:cNvSpPr txBox="1"/>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2" name="Title 1"/>
          <p:cNvSpPr>
            <a:spLocks noGrp="1"/>
          </p:cNvSpPr>
          <p:nvPr>
            <p:ph type="title"/>
          </p:nvPr>
        </p:nvSpPr>
        <p:spPr>
          <a:xfrm>
            <a:off x="0" y="68262"/>
            <a:ext cx="8391644" cy="798991"/>
          </a:xfrm>
        </p:spPr>
        <p:txBody>
          <a:bodyPr/>
          <a:lstStyle>
            <a:lvl1pPr>
              <a:defRPr>
                <a:solidFill>
                  <a:schemeClr val="tx1"/>
                </a:solidFill>
              </a:defRPr>
            </a:lvl1pPr>
          </a:lstStyle>
          <a:p>
            <a:r>
              <a:rPr lang="en-US" dirty="0"/>
              <a:t>Click to edit Master title style</a:t>
            </a:r>
            <a:endParaRPr lang="en-US" dirty="0"/>
          </a:p>
        </p:txBody>
      </p:sp>
      <p:sp>
        <p:nvSpPr>
          <p:cNvPr id="9" name="Footer Placeholder 4"/>
          <p:cNvSpPr txBox="1"/>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91644" y="34824"/>
            <a:ext cx="737165" cy="764167"/>
          </a:xfrm>
          <a:prstGeom prst="rect">
            <a:avLst/>
          </a:prstGeom>
        </p:spPr>
      </p:pic>
      <p:sp>
        <p:nvSpPr>
          <p:cNvPr id="15" name="Footer Placeholder 4"/>
          <p:cNvSpPr txBox="1"/>
          <p:nvPr userDrawn="1"/>
        </p:nvSpPr>
        <p:spPr>
          <a:xfrm>
            <a:off x="3200400" y="6721476"/>
            <a:ext cx="2914650" cy="136524"/>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Autoencoders</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2" name="Title 1"/>
          <p:cNvSpPr>
            <a:spLocks noGrp="1"/>
          </p:cNvSpPr>
          <p:nvPr>
            <p:ph type="title"/>
          </p:nvPr>
        </p:nvSpPr>
        <p:spPr>
          <a:xfrm>
            <a:off x="623888" y="1338617"/>
            <a:ext cx="7886700" cy="1589777"/>
          </a:xfrm>
        </p:spPr>
        <p:txBody>
          <a:bodyPr anchor="b"/>
          <a:lstStyle>
            <a:lvl1pPr>
              <a:defRPr sz="6000">
                <a:solidFill>
                  <a:schemeClr val="tx1"/>
                </a:solidFill>
              </a:defRPr>
            </a:lvl1pPr>
          </a:lstStyle>
          <a:p>
            <a:r>
              <a:rPr lang="en-US" dirty="0"/>
              <a:t>Click to edit Master title style</a:t>
            </a:r>
            <a:endParaRPr lang="en-US" dirty="0"/>
          </a:p>
        </p:txBody>
      </p:sp>
      <p:sp>
        <p:nvSpPr>
          <p:cNvPr id="9" name="Rectangle 8"/>
          <p:cNvSpPr/>
          <p:nvPr userDrawn="1"/>
        </p:nvSpPr>
        <p:spPr>
          <a:xfrm>
            <a:off x="0" y="6712599"/>
            <a:ext cx="9144000" cy="145401"/>
          </a:xfrm>
          <a:prstGeom prst="rect">
            <a:avLst/>
          </a:prstGeom>
          <a:gradFill flip="none" rotWithShape="1">
            <a:gsLst>
              <a:gs pos="0">
                <a:srgbClr val="002060"/>
              </a:gs>
              <a:gs pos="50000">
                <a:srgbClr val="290491"/>
              </a:gs>
              <a:gs pos="100000">
                <a:srgbClr val="3605C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txBox="1"/>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2" name="Footer Placeholder 4"/>
          <p:cNvSpPr txBox="1"/>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endParaRPr lang="en-US" dirty="0"/>
          </a:p>
        </p:txBody>
      </p:sp>
      <p:sp>
        <p:nvSpPr>
          <p:cNvPr id="13" name="Footer Placeholder 4"/>
          <p:cNvSpPr txBox="1"/>
          <p:nvPr userDrawn="1"/>
        </p:nvSpPr>
        <p:spPr>
          <a:xfrm>
            <a:off x="3200400" y="6721476"/>
            <a:ext cx="2914650" cy="136524"/>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Autoencoders</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5E12AB4-83B7-4D7E-B543-6568140ABEE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GIF"/><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45.emf"/><Relationship Id="rId1"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tiff"/><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towardsdatascience.com/understanding-variational-autoencoders-vaes-f70510919f73" TargetMode="External"/><Relationship Id="rId1" Type="http://schemas.openxmlformats.org/officeDocument/2006/relationships/hyperlink" Target="https://jaan.io/what-is-variational-autoencoder-vae-tutorial/"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506" y="1223893"/>
            <a:ext cx="7772400" cy="1806031"/>
          </a:xfrm>
        </p:spPr>
        <p:txBody>
          <a:bodyPr anchor="ctr">
            <a:normAutofit/>
          </a:bodyPr>
          <a:lstStyle/>
          <a:p>
            <a:r>
              <a:rPr lang="en-US" sz="2400" dirty="0"/>
              <a:t>Deep Learning Theory and Applications</a:t>
            </a:r>
            <a:br>
              <a:rPr lang="en-US" dirty="0"/>
            </a:br>
            <a:r>
              <a:rPr lang="en-US" dirty="0" err="1"/>
              <a:t>Autoencoders</a:t>
            </a:r>
            <a:r>
              <a:rPr lang="en-US" dirty="0"/>
              <a:t> Part 2</a:t>
            </a:r>
            <a:endParaRPr lang="en-US" dirty="0"/>
          </a:p>
        </p:txBody>
      </p:sp>
      <p:sp>
        <p:nvSpPr>
          <p:cNvPr id="3" name="Subtitle 2"/>
          <p:cNvSpPr>
            <a:spLocks noGrp="1"/>
          </p:cNvSpPr>
          <p:nvPr>
            <p:ph type="subTitle" idx="1"/>
          </p:nvPr>
        </p:nvSpPr>
        <p:spPr>
          <a:xfrm>
            <a:off x="1118706" y="4046234"/>
            <a:ext cx="6858000" cy="1327039"/>
          </a:xfrm>
        </p:spPr>
        <p:txBody>
          <a:bodyPr>
            <a:normAutofit/>
          </a:bodyPr>
          <a:lstStyle/>
          <a:p>
            <a:endParaRPr lang="en-US" dirty="0"/>
          </a:p>
          <a:p>
            <a:r>
              <a:rPr lang="en-US" dirty="0"/>
              <a:t>CPSC/AMTH 663</a:t>
            </a:r>
            <a:endParaRPr lang="en-US"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02210" y="3819645"/>
            <a:ext cx="1717314" cy="1780219"/>
          </a:xfrm>
          <a:prstGeom prst="rect">
            <a:avLst/>
          </a:prstGeom>
        </p:spPr>
      </p:pic>
      <p:pic>
        <p:nvPicPr>
          <p:cNvPr id="1026" name="Picture 2" descr="https://ypps.yale.edu/sites/default/files/yale_logo.gif"/>
          <p:cNvPicPr>
            <a:picLocks noChangeAspect="1" noChangeArrowheads="1"/>
          </p:cNvPicPr>
          <p:nvPr/>
        </p:nvPicPr>
        <p:blipFill rotWithShape="1">
          <a:blip r:embed="rId2">
            <a:extLst>
              <a:ext uri="{28A0092B-C50C-407E-A947-70E740481C1C}">
                <a14:useLocalDpi xmlns:a14="http://schemas.microsoft.com/office/drawing/2010/main" val="0"/>
              </a:ext>
            </a:extLst>
          </a:blip>
          <a:srcRect t="36385" r="58740" b="37504"/>
          <a:stretch>
            <a:fillRect/>
          </a:stretch>
        </p:blipFill>
        <p:spPr bwMode="auto">
          <a:xfrm>
            <a:off x="373888" y="4148368"/>
            <a:ext cx="1988165" cy="998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745908"/>
                <a:ext cx="8821356" cy="5112092"/>
              </a:xfrm>
            </p:spPr>
            <p:txBody>
              <a:bodyPr/>
              <a:lstStyle/>
              <a:p>
                <a:r>
                  <a:rPr lang="en-US" dirty="0"/>
                  <a:t>Dim</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m:t>
                    </m:r>
                  </m:oMath>
                </a14:m>
                <a:r>
                  <a:rPr lang="en-US" dirty="0"/>
                  <a:t> Dim</a:t>
                </a:r>
                <a14:m>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r>
                  <a:rPr lang="en-US" b="1" i="1" dirty="0" err="1"/>
                  <a:t>undercomplete</a:t>
                </a:r>
                <a:r>
                  <a:rPr lang="en-US" dirty="0"/>
                  <a:t> </a:t>
                </a:r>
                <a:r>
                  <a:rPr lang="en-US" dirty="0" err="1"/>
                  <a:t>autoencoder</a:t>
                </a:r>
                <a:endParaRPr lang="en-US" dirty="0"/>
              </a:p>
              <a:p>
                <a:pPr lvl="1"/>
                <a:r>
                  <a:rPr lang="en-US" dirty="0"/>
                  <a:t>Forces the AE to capture the most salient features of the training data</a:t>
                </a:r>
                <a:endParaRPr lang="en-US" dirty="0"/>
              </a:p>
              <a:p>
                <a:pPr lvl="1"/>
                <a:r>
                  <a:rPr lang="en-US" dirty="0"/>
                  <a:t>The AE only approximately copies the input (lossy compression)</a:t>
                </a:r>
                <a:endParaRPr lang="en-US" dirty="0"/>
              </a:p>
              <a:p>
                <a:r>
                  <a:rPr lang="en-US" dirty="0"/>
                  <a:t>Performs non-linear dimensionality reduction</a:t>
                </a:r>
                <a:endParaRPr lang="en-US" dirty="0"/>
              </a:p>
              <a:p>
                <a:r>
                  <a:rPr lang="en-US" dirty="0"/>
                  <a:t>Restrict to 2-3 nodes for visualization</a:t>
                </a:r>
                <a:endParaRPr lang="en-US" dirty="0"/>
              </a:p>
              <a:p>
                <a:pPr lvl="1"/>
                <a:r>
                  <a:rPr lang="en-US" dirty="0"/>
                  <a:t>Like </a:t>
                </a:r>
                <a:r>
                  <a:rPr lang="en-US" dirty="0" err="1"/>
                  <a:t>tSNE</a:t>
                </a:r>
                <a:r>
                  <a:rPr lang="en-US" dirty="0"/>
                  <a:t>/PHATE/diffusion maps </a:t>
                </a:r>
                <a:r>
                  <a:rPr lang="en-US" dirty="0" err="1"/>
                  <a:t>etc</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745908"/>
                <a:ext cx="8821356" cy="5112092"/>
              </a:xfrm>
              <a:blipFill rotWithShape="1">
                <a:blip r:embed="rId1"/>
                <a:stretch>
                  <a:fillRect l="-1" t="-6" r="7"/>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Restricting bottleneck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1354" y="998196"/>
            <a:ext cx="8821356" cy="5112092"/>
          </a:xfrm>
        </p:spPr>
        <p:txBody>
          <a:bodyPr/>
          <a:lstStyle/>
          <a:p>
            <a:r>
              <a:rPr lang="en-US" dirty="0"/>
              <a:t>Autoencoders can be thought of as latent variable models if the encoder is stochastic </a:t>
            </a:r>
            <a:endParaRPr lang="en-US" dirty="0"/>
          </a:p>
          <a:p>
            <a:endParaRPr lang="en-US" dirty="0"/>
          </a:p>
          <a:p>
            <a:endParaRPr lang="en-US" dirty="0"/>
          </a:p>
          <a:p>
            <a:endParaRPr lang="en-US" dirty="0"/>
          </a:p>
          <a:p>
            <a:endParaRPr lang="en-US" dirty="0"/>
          </a:p>
          <a:p>
            <a:endParaRPr lang="en-US" dirty="0"/>
          </a:p>
          <a:p>
            <a:endParaRPr lang="en-US" sz="2400" dirty="0"/>
          </a:p>
          <a:p>
            <a:r>
              <a:rPr lang="en-US" sz="2400" dirty="0"/>
              <a:t>Then the autoencoder training actually corresponds to minimizing negative log likelihood </a:t>
            </a:r>
            <a:r>
              <a:rPr lang="en-US" dirty="0"/>
              <a:t> </a:t>
            </a:r>
            <a:endParaRPr lang="en-US" dirty="0"/>
          </a:p>
        </p:txBody>
      </p:sp>
      <p:sp>
        <p:nvSpPr>
          <p:cNvPr id="3" name="Title 2"/>
          <p:cNvSpPr>
            <a:spLocks noGrp="1"/>
          </p:cNvSpPr>
          <p:nvPr>
            <p:ph type="title"/>
          </p:nvPr>
        </p:nvSpPr>
        <p:spPr/>
        <p:txBody>
          <a:bodyPr/>
          <a:lstStyle/>
          <a:p>
            <a:r>
              <a:rPr lang="en-US" dirty="0"/>
              <a:t>Stochastic view </a:t>
            </a:r>
            <a:endParaRPr lang="en-US" dirty="0"/>
          </a:p>
        </p:txBody>
      </p:sp>
      <p:pic>
        <p:nvPicPr>
          <p:cNvPr id="4" name="Picture 3"/>
          <p:cNvPicPr>
            <a:picLocks noChangeAspect="1"/>
          </p:cNvPicPr>
          <p:nvPr/>
        </p:nvPicPr>
        <p:blipFill>
          <a:blip r:embed="rId1"/>
          <a:stretch>
            <a:fillRect/>
          </a:stretch>
        </p:blipFill>
        <p:spPr>
          <a:xfrm>
            <a:off x="2171700" y="2025570"/>
            <a:ext cx="4200114" cy="2118006"/>
          </a:xfrm>
          <a:prstGeom prst="rect">
            <a:avLst/>
          </a:prstGeom>
        </p:spPr>
      </p:pic>
      <p:pic>
        <p:nvPicPr>
          <p:cNvPr id="8" name="Picture 7"/>
          <p:cNvPicPr>
            <a:picLocks noChangeAspect="1"/>
          </p:cNvPicPr>
          <p:nvPr/>
        </p:nvPicPr>
        <p:blipFill>
          <a:blip r:embed="rId2"/>
          <a:stretch>
            <a:fillRect/>
          </a:stretch>
        </p:blipFill>
        <p:spPr>
          <a:xfrm>
            <a:off x="2701514" y="5640509"/>
            <a:ext cx="3670300" cy="469900"/>
          </a:xfrm>
          <a:prstGeom prst="rect">
            <a:avLst/>
          </a:prstGeom>
        </p:spPr>
      </p:pic>
      <p:sp>
        <p:nvSpPr>
          <p:cNvPr id="5" name="Text Box 4"/>
          <p:cNvSpPr txBox="1"/>
          <p:nvPr/>
        </p:nvSpPr>
        <p:spPr>
          <a:xfrm>
            <a:off x="3578860" y="2025650"/>
            <a:ext cx="2010410" cy="275590"/>
          </a:xfrm>
          <a:prstGeom prst="rect">
            <a:avLst/>
          </a:prstGeom>
          <a:noFill/>
        </p:spPr>
        <p:txBody>
          <a:bodyPr wrap="none" rtlCol="0">
            <a:spAutoFit/>
          </a:bodyPr>
          <a:p>
            <a:r>
              <a:rPr lang="en-US" sz="1200"/>
              <a:t>hidden variable/hypothesis</a:t>
            </a:r>
            <a:endParaRPr lang="en-US" sz="1200"/>
          </a:p>
        </p:txBody>
      </p:sp>
      <p:sp>
        <p:nvSpPr>
          <p:cNvPr id="6" name="Text Box 5"/>
          <p:cNvSpPr txBox="1"/>
          <p:nvPr/>
        </p:nvSpPr>
        <p:spPr>
          <a:xfrm>
            <a:off x="2817495" y="4033520"/>
            <a:ext cx="1148080" cy="275590"/>
          </a:xfrm>
          <a:prstGeom prst="rect">
            <a:avLst/>
          </a:prstGeom>
          <a:noFill/>
        </p:spPr>
        <p:txBody>
          <a:bodyPr wrap="none" rtlCol="0">
            <a:spAutoFit/>
          </a:bodyPr>
          <a:p>
            <a:r>
              <a:rPr lang="en-US" sz="1200"/>
              <a:t>data/evidence</a:t>
            </a:r>
            <a:endParaRPr lang="en-US" sz="1200"/>
          </a:p>
        </p:txBody>
      </p:sp>
      <p:sp>
        <p:nvSpPr>
          <p:cNvPr id="7" name="Text Box 6"/>
          <p:cNvSpPr txBox="1"/>
          <p:nvPr/>
        </p:nvSpPr>
        <p:spPr>
          <a:xfrm>
            <a:off x="4353560" y="4033520"/>
            <a:ext cx="1388745" cy="275590"/>
          </a:xfrm>
          <a:prstGeom prst="rect">
            <a:avLst/>
          </a:prstGeom>
          <a:noFill/>
        </p:spPr>
        <p:txBody>
          <a:bodyPr wrap="none" rtlCol="0">
            <a:spAutoFit/>
          </a:bodyPr>
          <a:p>
            <a:r>
              <a:rPr lang="en-US" sz="1200"/>
              <a:t>recustructed data</a:t>
            </a:r>
            <a:endParaRPr lang="en-US" sz="1200"/>
          </a:p>
        </p:txBody>
      </p:sp>
      <p:sp>
        <p:nvSpPr>
          <p:cNvPr id="9" name="Text Box 8"/>
          <p:cNvSpPr txBox="1"/>
          <p:nvPr/>
        </p:nvSpPr>
        <p:spPr>
          <a:xfrm>
            <a:off x="4760595" y="2646045"/>
            <a:ext cx="828675" cy="275590"/>
          </a:xfrm>
          <a:prstGeom prst="rect">
            <a:avLst/>
          </a:prstGeom>
          <a:noFill/>
        </p:spPr>
        <p:txBody>
          <a:bodyPr wrap="none" rtlCol="0">
            <a:spAutoFit/>
          </a:bodyPr>
          <a:p>
            <a:r>
              <a:rPr lang="en-US" sz="1200"/>
              <a:t>likelihood</a:t>
            </a:r>
            <a:endParaRPr lang="en-US" sz="1200"/>
          </a:p>
        </p:txBody>
      </p:sp>
      <p:sp>
        <p:nvSpPr>
          <p:cNvPr id="10" name="Text Box 9"/>
          <p:cNvSpPr txBox="1"/>
          <p:nvPr/>
        </p:nvSpPr>
        <p:spPr>
          <a:xfrm>
            <a:off x="2269490" y="2646045"/>
            <a:ext cx="1548765" cy="275590"/>
          </a:xfrm>
          <a:prstGeom prst="rect">
            <a:avLst/>
          </a:prstGeom>
          <a:noFill/>
        </p:spPr>
        <p:txBody>
          <a:bodyPr wrap="none" rtlCol="0">
            <a:spAutoFit/>
          </a:bodyPr>
          <a:p>
            <a:r>
              <a:rPr lang="en-US" sz="1200"/>
              <a:t>posterior probability</a:t>
            </a:r>
            <a:endParaRPr lang="en-US" sz="1200"/>
          </a:p>
        </p:txBody>
      </p:sp>
      <p:pic>
        <p:nvPicPr>
          <p:cNvPr id="11" name="Picture 10"/>
          <p:cNvPicPr>
            <a:picLocks noChangeAspect="1"/>
          </p:cNvPicPr>
          <p:nvPr/>
        </p:nvPicPr>
        <p:blipFill>
          <a:blip r:embed="rId3"/>
          <a:stretch>
            <a:fillRect/>
          </a:stretch>
        </p:blipFill>
        <p:spPr>
          <a:xfrm>
            <a:off x="4760595" y="3459480"/>
            <a:ext cx="241300" cy="317500"/>
          </a:xfrm>
          <a:prstGeom prst="rect">
            <a:avLst/>
          </a:prstGeom>
        </p:spPr>
      </p:pic>
      <p:pic>
        <p:nvPicPr>
          <p:cNvPr id="12" name="Picture 11"/>
          <p:cNvPicPr>
            <a:picLocks noChangeAspect="1"/>
          </p:cNvPicPr>
          <p:nvPr/>
        </p:nvPicPr>
        <p:blipFill>
          <a:blip r:embed="rId4"/>
          <a:stretch>
            <a:fillRect/>
          </a:stretch>
        </p:blipFill>
        <p:spPr>
          <a:xfrm>
            <a:off x="1476375" y="4291330"/>
            <a:ext cx="5438775" cy="6045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this view regularizations can be thought of as adding a prior to the log likelihood estimate </a:t>
            </a:r>
            <a:endParaRPr lang="en-US" dirty="0"/>
          </a:p>
          <a:p>
            <a:r>
              <a:rPr lang="en-US" dirty="0"/>
              <a:t>This corresponds to maximum-a-priori inference </a:t>
            </a:r>
            <a:endParaRPr lang="en-US" dirty="0"/>
          </a:p>
          <a:p>
            <a:endParaRPr lang="en-US" dirty="0"/>
          </a:p>
          <a:p>
            <a:endParaRPr lang="en-US" dirty="0"/>
          </a:p>
          <a:p>
            <a:r>
              <a:rPr lang="en-US" dirty="0"/>
              <a:t>Here the regularization is providing something akin to </a:t>
            </a:r>
            <a:endParaRPr lang="en-US" dirty="0"/>
          </a:p>
          <a:p>
            <a:endParaRPr lang="en-US" dirty="0"/>
          </a:p>
          <a:p>
            <a:endParaRPr lang="en-US" dirty="0"/>
          </a:p>
          <a:p>
            <a:r>
              <a:rPr lang="en-US" dirty="0"/>
              <a:t>However not all regularizations are log of the likelihood term and can take the form of more generalized penalties</a:t>
            </a:r>
            <a:endParaRPr lang="en-US" dirty="0"/>
          </a:p>
        </p:txBody>
      </p:sp>
      <p:sp>
        <p:nvSpPr>
          <p:cNvPr id="3" name="Title 2"/>
          <p:cNvSpPr>
            <a:spLocks noGrp="1"/>
          </p:cNvSpPr>
          <p:nvPr>
            <p:ph type="title"/>
          </p:nvPr>
        </p:nvSpPr>
        <p:spPr/>
        <p:txBody>
          <a:bodyPr/>
          <a:lstStyle/>
          <a:p>
            <a:r>
              <a:rPr lang="en-US" dirty="0"/>
              <a:t>Regularizations </a:t>
            </a:r>
            <a:endParaRPr lang="en-US" dirty="0"/>
          </a:p>
        </p:txBody>
      </p:sp>
      <p:pic>
        <p:nvPicPr>
          <p:cNvPr id="4" name="Picture 3"/>
          <p:cNvPicPr>
            <a:picLocks noChangeAspect="1"/>
          </p:cNvPicPr>
          <p:nvPr/>
        </p:nvPicPr>
        <p:blipFill>
          <a:blip r:embed="rId1"/>
          <a:stretch>
            <a:fillRect/>
          </a:stretch>
        </p:blipFill>
        <p:spPr>
          <a:xfrm>
            <a:off x="1906688" y="2584690"/>
            <a:ext cx="6099436" cy="707181"/>
          </a:xfrm>
          <a:prstGeom prst="rect">
            <a:avLst/>
          </a:prstGeom>
        </p:spPr>
      </p:pic>
      <p:pic>
        <p:nvPicPr>
          <p:cNvPr id="5" name="Picture 4"/>
          <p:cNvPicPr>
            <a:picLocks noChangeAspect="1"/>
          </p:cNvPicPr>
          <p:nvPr/>
        </p:nvPicPr>
        <p:blipFill>
          <a:blip r:embed="rId2"/>
          <a:stretch>
            <a:fillRect/>
          </a:stretch>
        </p:blipFill>
        <p:spPr>
          <a:xfrm>
            <a:off x="1055386" y="3905329"/>
            <a:ext cx="1583642" cy="10375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a:p>
            <a:r>
              <a:rPr lang="en-US" dirty="0"/>
              <a:t>Regularized AEs modify the loss function to encourage desirable properties</a:t>
            </a:r>
            <a:endParaRPr lang="en-US" dirty="0"/>
          </a:p>
          <a:p>
            <a:r>
              <a:rPr lang="en-US" dirty="0"/>
              <a:t>Examples include:</a:t>
            </a:r>
            <a:endParaRPr lang="en-US" dirty="0"/>
          </a:p>
          <a:p>
            <a:pPr lvl="1"/>
            <a:r>
              <a:rPr lang="en-US" dirty="0"/>
              <a:t>Sparsity</a:t>
            </a:r>
            <a:endParaRPr lang="en-US" dirty="0"/>
          </a:p>
          <a:p>
            <a:pPr lvl="1"/>
            <a:r>
              <a:rPr lang="en-US" dirty="0"/>
              <a:t>Robustness to noise	</a:t>
            </a:r>
            <a:endParaRPr lang="en-US" dirty="0"/>
          </a:p>
          <a:p>
            <a:pPr lvl="1"/>
            <a:r>
              <a:rPr lang="en-US" dirty="0"/>
              <a:t>Restrictions on gradient sensitivity </a:t>
            </a:r>
            <a:endParaRPr lang="en-US" dirty="0"/>
          </a:p>
        </p:txBody>
      </p:sp>
      <p:sp>
        <p:nvSpPr>
          <p:cNvPr id="3" name="Title 2"/>
          <p:cNvSpPr>
            <a:spLocks noGrp="1"/>
          </p:cNvSpPr>
          <p:nvPr>
            <p:ph type="title"/>
          </p:nvPr>
        </p:nvSpPr>
        <p:spPr/>
        <p:txBody>
          <a:bodyPr/>
          <a:lstStyle/>
          <a:p>
            <a:r>
              <a:rPr lang="en-US" dirty="0"/>
              <a:t>Regularizations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64870"/>
                <a:ext cx="8821356" cy="5626215"/>
              </a:xfrm>
            </p:spPr>
            <p:txBody>
              <a:bodyPr>
                <a:normAutofit/>
              </a:bodyPr>
              <a:lstStyle/>
              <a:p>
                <a:r>
                  <a:rPr lang="en-US" dirty="0"/>
                  <a:t>Commonly used for feature learning for another task</a:t>
                </a:r>
                <a:endParaRPr lang="en-US" dirty="0"/>
              </a:p>
              <a:p>
                <a:r>
                  <a:rPr lang="en-US" dirty="0"/>
                  <a:t>Include a </a:t>
                </a:r>
                <a:r>
                  <a:rPr lang="en-US" dirty="0" err="1"/>
                  <a:t>sparsity</a:t>
                </a:r>
                <a:r>
                  <a:rPr lang="en-US" dirty="0"/>
                  <a:t> penalty </a:t>
                </a:r>
                <a14:m>
                  <m:oMath xmlns:m="http://schemas.openxmlformats.org/officeDocument/2006/math">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on the code layer </a:t>
                </a:r>
                <a14:m>
                  <m:oMath xmlns:m="http://schemas.openxmlformats.org/officeDocument/2006/math">
                    <m:r>
                      <a:rPr lang="en-US" b="0" i="1" smtClean="0">
                        <a:latin typeface="Cambria Math" panose="02040503050406030204" pitchFamily="18" charset="0"/>
                      </a:rPr>
                      <m:t>𝑧</m:t>
                    </m:r>
                  </m:oMath>
                </a14:m>
                <a:r>
                  <a:rPr lang="en-US" dirty="0"/>
                  <a:t>:</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r>
                        <a:rPr lang="en-US" b="0" i="1" smtClean="0">
                          <a:latin typeface="Cambria Math" panose="02040503050406030204" pitchFamily="18" charset="0"/>
                        </a:rPr>
                        <m:t>+</m:t>
                      </m:r>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lvl="1"/>
                <a:r>
                  <a:rPr lang="en-US" dirty="0"/>
                  <a:t>Recall, encoder output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decoder output </a:t>
                </a:r>
                <a14:m>
                  <m:oMath xmlns:m="http://schemas.openxmlformats.org/officeDocument/2006/math">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𝑧</m:t>
                        </m:r>
                      </m:e>
                    </m:d>
                  </m:oMath>
                </a14:m>
                <a:endParaRPr lang="en-US" b="0" dirty="0"/>
              </a:p>
              <a:p>
                <a:r>
                  <a:rPr lang="en-US" dirty="0"/>
                  <a:t>This can force the </a:t>
                </a:r>
                <a:r>
                  <a:rPr lang="en-US" dirty="0" err="1"/>
                  <a:t>autoencoder</a:t>
                </a:r>
                <a:r>
                  <a:rPr lang="en-US" dirty="0"/>
                  <a:t> to select features and can be useful for further classification tasks</a:t>
                </a:r>
                <a:endParaRPr lang="en-US" dirty="0"/>
              </a:p>
              <a:p>
                <a:endParaRPr lang="en-US" b="0"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64870"/>
                <a:ext cx="8821356" cy="5626215"/>
              </a:xfrm>
              <a:blipFill rotWithShape="1">
                <a:blip r:embed="rId1"/>
                <a:stretch>
                  <a:fillRect l="-1" t="-11" r="7" b="2"/>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Sparse </a:t>
            </a:r>
            <a:r>
              <a:rPr lang="en-US" dirty="0" err="1"/>
              <a:t>Autoencoders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Sparse autoencoders can also be interpreted as a maximum likelihood generative model with latent variables </a:t>
            </a:r>
            <a:r>
              <a:rPr lang="en-US" i="1" dirty="0"/>
              <a:t>h</a:t>
            </a:r>
            <a:endParaRPr lang="en-US" i="1" dirty="0"/>
          </a:p>
          <a:p>
            <a:endParaRPr lang="en-US" dirty="0"/>
          </a:p>
          <a:p>
            <a:r>
              <a:rPr lang="en-US" dirty="0"/>
              <a:t>Joint probability</a:t>
            </a:r>
            <a:endParaRPr lang="en-US" dirty="0"/>
          </a:p>
          <a:p>
            <a:endParaRPr lang="en-US" dirty="0"/>
          </a:p>
          <a:p>
            <a:r>
              <a:rPr lang="en-US" dirty="0"/>
              <a:t>Example: L1 penalty</a:t>
            </a:r>
            <a:endParaRPr lang="en-US" dirty="0"/>
          </a:p>
          <a:p>
            <a:pPr marL="457200" lvl="1" indent="0">
              <a:buNone/>
            </a:pPr>
            <a:endParaRPr lang="en-US" dirty="0"/>
          </a:p>
          <a:p>
            <a:pPr lvl="1"/>
            <a:r>
              <a:rPr lang="en-US" dirty="0"/>
              <a:t>Equivalent to: </a:t>
            </a:r>
            <a:endParaRPr lang="en-US" dirty="0"/>
          </a:p>
          <a:p>
            <a:r>
              <a:rPr lang="en-US" dirty="0"/>
              <a:t>Penalty finds latent variables that explain output variables, i.e., has a connection to generative models</a:t>
            </a:r>
            <a:endParaRPr lang="en-US" dirty="0"/>
          </a:p>
          <a:p>
            <a:endParaRPr lang="en-US" dirty="0"/>
          </a:p>
        </p:txBody>
      </p:sp>
      <p:sp>
        <p:nvSpPr>
          <p:cNvPr id="3" name="Title 2"/>
          <p:cNvSpPr>
            <a:spLocks noGrp="1"/>
          </p:cNvSpPr>
          <p:nvPr>
            <p:ph type="title"/>
          </p:nvPr>
        </p:nvSpPr>
        <p:spPr/>
        <p:txBody>
          <a:bodyPr/>
          <a:lstStyle/>
          <a:p>
            <a:r>
              <a:rPr lang="en-US" dirty="0"/>
              <a:t>Sparse </a:t>
            </a:r>
            <a:r>
              <a:rPr lang="en-US" dirty="0" err="1"/>
              <a:t>Autoencoders</a:t>
            </a:r>
            <a:endParaRPr lang="en-US" dirty="0"/>
          </a:p>
        </p:txBody>
      </p:sp>
      <p:pic>
        <p:nvPicPr>
          <p:cNvPr id="4" name="Picture 3"/>
          <p:cNvPicPr>
            <a:picLocks noChangeAspect="1"/>
          </p:cNvPicPr>
          <p:nvPr/>
        </p:nvPicPr>
        <p:blipFill>
          <a:blip r:embed="rId1"/>
          <a:stretch>
            <a:fillRect/>
          </a:stretch>
        </p:blipFill>
        <p:spPr>
          <a:xfrm>
            <a:off x="2694972" y="1944547"/>
            <a:ext cx="4224646" cy="715196"/>
          </a:xfrm>
          <a:prstGeom prst="rect">
            <a:avLst/>
          </a:prstGeom>
        </p:spPr>
      </p:pic>
      <p:pic>
        <p:nvPicPr>
          <p:cNvPr id="6" name="Picture 5"/>
          <p:cNvPicPr>
            <a:picLocks noChangeAspect="1"/>
          </p:cNvPicPr>
          <p:nvPr/>
        </p:nvPicPr>
        <p:blipFill>
          <a:blip r:embed="rId2"/>
          <a:stretch>
            <a:fillRect/>
          </a:stretch>
        </p:blipFill>
        <p:spPr>
          <a:xfrm>
            <a:off x="4009583" y="3676205"/>
            <a:ext cx="2067126" cy="631622"/>
          </a:xfrm>
          <a:prstGeom prst="rect">
            <a:avLst/>
          </a:prstGeom>
        </p:spPr>
      </p:pic>
      <p:pic>
        <p:nvPicPr>
          <p:cNvPr id="7" name="Picture 6"/>
          <p:cNvPicPr>
            <a:picLocks noChangeAspect="1"/>
          </p:cNvPicPr>
          <p:nvPr/>
        </p:nvPicPr>
        <p:blipFill>
          <a:blip r:embed="rId3"/>
          <a:stretch>
            <a:fillRect/>
          </a:stretch>
        </p:blipFill>
        <p:spPr>
          <a:xfrm>
            <a:off x="2982248" y="4561996"/>
            <a:ext cx="1589751" cy="635900"/>
          </a:xfrm>
          <a:prstGeom prst="rect">
            <a:avLst/>
          </a:prstGeom>
        </p:spPr>
      </p:pic>
      <p:pic>
        <p:nvPicPr>
          <p:cNvPr id="8" name="Picture 7"/>
          <p:cNvPicPr>
            <a:picLocks noChangeAspect="1"/>
          </p:cNvPicPr>
          <p:nvPr/>
        </p:nvPicPr>
        <p:blipFill>
          <a:blip r:embed="rId4"/>
          <a:stretch>
            <a:fillRect/>
          </a:stretch>
        </p:blipFill>
        <p:spPr>
          <a:xfrm>
            <a:off x="3156352" y="2900436"/>
            <a:ext cx="4521200" cy="444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r>
                  <a:rPr lang="en-US" sz="2400" dirty="0"/>
                  <a:t>Traditional AE minimizes </a:t>
                </a: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e>
                    </m:d>
                  </m:oMath>
                </a14:m>
                <a:endParaRPr lang="en-US" sz="2400" dirty="0"/>
              </a:p>
              <a:p>
                <a:r>
                  <a:rPr lang="en-US" sz="2400" b="1" i="1" dirty="0" err="1"/>
                  <a:t>Denoising</a:t>
                </a:r>
                <a:r>
                  <a:rPr lang="en-US" sz="2400" b="1" i="1" dirty="0"/>
                  <a:t> </a:t>
                </a:r>
                <a:r>
                  <a:rPr lang="en-US" sz="2400" b="1" i="1" dirty="0" err="1"/>
                  <a:t>autoencoder</a:t>
                </a:r>
                <a:r>
                  <a:rPr lang="en-US" sz="2400" b="1" i="1" dirty="0"/>
                  <a:t> </a:t>
                </a:r>
                <a:r>
                  <a:rPr lang="en-US" sz="2400" dirty="0"/>
                  <a:t>minimizes </a:t>
                </a: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d>
                          </m:e>
                        </m:d>
                      </m:e>
                    </m:d>
                  </m:oMath>
                </a14:m>
                <a:endParaRPr lang="en-US" sz="2400" b="1" i="1" dirty="0"/>
              </a:p>
              <a:p>
                <a:pPr lvl="1"/>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oMath>
                </a14:m>
                <a:r>
                  <a:rPr lang="en-US" sz="2000" i="1" dirty="0"/>
                  <a:t> </a:t>
                </a:r>
                <a:r>
                  <a:rPr lang="en-US" sz="2000" dirty="0"/>
                  <a:t>is a corrupted version of </a:t>
                </a:r>
                <a14:m>
                  <m:oMath xmlns:m="http://schemas.openxmlformats.org/officeDocument/2006/math">
                    <m:r>
                      <a:rPr lang="en-US" sz="2000" b="0" i="1" smtClean="0">
                        <a:latin typeface="Cambria Math" panose="02040503050406030204" pitchFamily="18" charset="0"/>
                      </a:rPr>
                      <m:t>𝑥</m:t>
                    </m:r>
                  </m:oMath>
                </a14:m>
                <a:r>
                  <a:rPr lang="en-US" sz="2000" i="1" dirty="0"/>
                  <a:t> </a:t>
                </a:r>
                <a:endParaRPr lang="en-US" sz="2000" dirty="0"/>
              </a:p>
              <a:p>
                <a:pPr lvl="1"/>
                <a:r>
                  <a:rPr lang="en-US" sz="2000" dirty="0" err="1"/>
                  <a:t>Denoising</a:t>
                </a:r>
                <a:r>
                  <a:rPr lang="en-US" sz="2000" dirty="0"/>
                  <a:t> AEs learn to undo this </a:t>
                </a:r>
                <a:br>
                  <a:rPr lang="en-US" sz="2000" dirty="0"/>
                </a:br>
                <a:r>
                  <a:rPr lang="en-US" sz="2000" dirty="0"/>
                  <a:t>corruption</a:t>
                </a:r>
                <a:endParaRPr lang="en-US" sz="2000" dirty="0"/>
              </a:p>
              <a:p>
                <a:r>
                  <a:rPr lang="en-US" sz="2400" dirty="0"/>
                  <a:t>Corruption process </a:t>
                </a:r>
                <a14:m>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e>
                        <m:r>
                          <a:rPr lang="en-US" sz="2400" b="0" i="1" smtClean="0">
                            <a:latin typeface="Cambria Math" panose="02040503050406030204" pitchFamily="18" charset="0"/>
                          </a:rPr>
                          <m:t>𝑥</m:t>
                        </m:r>
                      </m:e>
                    </m:d>
                  </m:oMath>
                </a14:m>
                <a:r>
                  <a:rPr lang="en-US" sz="2400" dirty="0"/>
                  <a:t> modeled </a:t>
                </a:r>
                <a:br>
                  <a:rPr lang="en-US" sz="2400" dirty="0"/>
                </a:br>
                <a:r>
                  <a:rPr lang="en-US" sz="2400" dirty="0"/>
                  <a:t>by conditional distribution</a:t>
                </a:r>
                <a:endParaRPr lang="en-US" sz="2400" dirty="0"/>
              </a:p>
              <a:p>
                <a:r>
                  <a:rPr lang="en-US" sz="2400" dirty="0"/>
                  <a:t>The AE learns a reconstruction </a:t>
                </a:r>
                <a:br>
                  <a:rPr lang="en-US" sz="2400" dirty="0"/>
                </a:br>
                <a:r>
                  <a:rPr lang="en-US" sz="2400" dirty="0"/>
                  <a:t>distribution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𝑟𝑒𝑐𝑜𝑛𝑠𝑡𝑟𝑢𝑐𝑡</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d>
                  </m:oMath>
                </a14:m>
                <a:r>
                  <a:rPr lang="en-US" sz="2400" dirty="0"/>
                  <a:t> from </a:t>
                </a:r>
                <a:br>
                  <a:rPr lang="en-US" sz="2400" dirty="0"/>
                </a:br>
                <a:r>
                  <a:rPr lang="en-US" sz="2400" dirty="0"/>
                  <a:t>training pairs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d>
                  </m:oMath>
                </a14:m>
                <a:endParaRPr lang="en-US" sz="2400" dirty="0"/>
              </a:p>
              <a:p>
                <a:endParaRPr lang="en-US" sz="2400" dirty="0"/>
              </a:p>
            </p:txBody>
          </p:sp>
        </mc:Choice>
        <mc:Fallback>
          <p:sp>
            <p:nvSpPr>
              <p:cNvPr id="2" name="Content Placeholder 1"/>
              <p:cNvSpPr>
                <a:spLocks noRot="1" noChangeAspect="1" noMove="1" noResize="1" noEditPoints="1" noAdjustHandles="1" noChangeArrowheads="1" noChangeShapeType="1" noTextEdit="1"/>
              </p:cNvSpPr>
              <p:nvPr>
                <p:ph idx="1"/>
              </p:nvPr>
            </p:nvSpPr>
            <p:spPr>
              <a:blipFill rotWithShape="1">
                <a:blip r:embed="rId1"/>
                <a:stretch>
                  <a:fillRect l="-1" t="-12" r="7" b="6"/>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err="1"/>
              <a:t>Denoising</a:t>
            </a:r>
            <a:r>
              <a:rPr lang="en-US" dirty="0"/>
              <a:t> </a:t>
            </a:r>
            <a:r>
              <a:rPr lang="en-US" dirty="0" err="1"/>
              <a:t>Autoencoders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pic>
        <p:nvPicPr>
          <p:cNvPr id="5" name="Picture 4"/>
          <p:cNvPicPr>
            <a:picLocks noChangeAspect="1"/>
          </p:cNvPicPr>
          <p:nvPr/>
        </p:nvPicPr>
        <p:blipFill rotWithShape="1">
          <a:blip r:embed="rId1"/>
          <a:srcRect l="41141" t="36834" r="36713" b="22507"/>
          <a:stretch>
            <a:fillRect/>
          </a:stretch>
        </p:blipFill>
        <p:spPr>
          <a:xfrm>
            <a:off x="3048000" y="2035308"/>
            <a:ext cx="3048000" cy="4000500"/>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4658361" y="2358300"/>
                <a:ext cx="275771" cy="400110"/>
              </a:xfrm>
              <a:prstGeom prst="rect">
                <a:avLst/>
              </a:prstGeom>
              <a:solidFill>
                <a:schemeClr val="bg1"/>
              </a:solidFill>
            </p:spPr>
            <p:txBody>
              <a:bodyPr wrap="square" rtlCol="0">
                <a:spAutoFit/>
              </a:bodyPr>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𝑧</m:t>
                      </m:r>
                    </m:oMath>
                  </m:oMathPara>
                </a14:m>
                <a:endParaRPr lang="en-US" sz="2000" dirty="0"/>
              </a:p>
            </p:txBody>
          </p:sp>
        </mc:Choice>
        <mc:Fallback>
          <p:sp>
            <p:nvSpPr>
              <p:cNvPr id="6" name="TextBox 5"/>
              <p:cNvSpPr txBox="1">
                <a:spLocks noRot="1" noChangeAspect="1" noMove="1" noResize="1" noEditPoints="1" noAdjustHandles="1" noChangeArrowheads="1" noChangeShapeType="1" noTextEdit="1"/>
              </p:cNvSpPr>
              <p:nvPr/>
            </p:nvSpPr>
            <p:spPr>
              <a:xfrm>
                <a:off x="4658361" y="2358300"/>
                <a:ext cx="275771" cy="400110"/>
              </a:xfrm>
              <a:prstGeom prst="rect">
                <a:avLst/>
              </a:prstGeom>
              <a:blipFill rotWithShape="1">
                <a:blip r:embed="rId2"/>
                <a:stretch>
                  <a:fillRect t="-136" r="66" b="-484"/>
                </a:stretch>
              </a:blipFill>
            </p:spPr>
            <p:txBody>
              <a:bodyPr/>
              <a:lstStyle/>
              <a:p>
                <a:r>
                  <a:rPr lang="en-US" altLang="en-US">
                    <a:noFill/>
                  </a:rPr>
                  <a:t> </a:t>
                </a:r>
              </a:p>
            </p:txBody>
          </p:sp>
        </mc:Fallback>
      </mc:AlternateContent>
      <p:pic>
        <p:nvPicPr>
          <p:cNvPr id="11" name="Picture 10"/>
          <p:cNvPicPr>
            <a:picLocks noChangeAspect="1"/>
          </p:cNvPicPr>
          <p:nvPr/>
        </p:nvPicPr>
        <p:blipFill>
          <a:blip r:embed="rId3"/>
          <a:stretch>
            <a:fillRect/>
          </a:stretch>
        </p:blipFill>
        <p:spPr>
          <a:xfrm>
            <a:off x="5353050" y="3876675"/>
            <a:ext cx="241300" cy="317500"/>
          </a:xfrm>
          <a:prstGeom prst="rect">
            <a:avLst/>
          </a:prstGeom>
        </p:spPr>
      </p:pic>
      <p:pic>
        <p:nvPicPr>
          <p:cNvPr id="4" name="Picture 3"/>
          <p:cNvPicPr>
            <a:picLocks noChangeAspect="1"/>
          </p:cNvPicPr>
          <p:nvPr/>
        </p:nvPicPr>
        <p:blipFill>
          <a:blip r:embed="rId4"/>
          <a:stretch>
            <a:fillRect/>
          </a:stretch>
        </p:blipFill>
        <p:spPr>
          <a:xfrm>
            <a:off x="4396740" y="4349750"/>
            <a:ext cx="798830" cy="705485"/>
          </a:xfrm>
          <a:prstGeom prst="rect">
            <a:avLst/>
          </a:prstGeom>
        </p:spPr>
      </p:pic>
      <p:pic>
        <p:nvPicPr>
          <p:cNvPr id="8" name="Picture 7"/>
          <p:cNvPicPr>
            <a:picLocks noChangeAspect="1"/>
          </p:cNvPicPr>
          <p:nvPr/>
        </p:nvPicPr>
        <p:blipFill>
          <a:blip r:embed="rId5"/>
          <a:stretch>
            <a:fillRect/>
          </a:stretch>
        </p:blipFill>
        <p:spPr>
          <a:xfrm>
            <a:off x="5692775" y="2985135"/>
            <a:ext cx="1981200" cy="381000"/>
          </a:xfrm>
          <a:prstGeom prst="rect">
            <a:avLst/>
          </a:prstGeom>
        </p:spPr>
      </p:pic>
      <p:sp>
        <p:nvSpPr>
          <p:cNvPr id="7" name="Text Box 6"/>
          <p:cNvSpPr txBox="1"/>
          <p:nvPr/>
        </p:nvSpPr>
        <p:spPr>
          <a:xfrm>
            <a:off x="2265680" y="5197475"/>
            <a:ext cx="1301750" cy="337185"/>
          </a:xfrm>
          <a:prstGeom prst="rect">
            <a:avLst/>
          </a:prstGeom>
          <a:noFill/>
        </p:spPr>
        <p:txBody>
          <a:bodyPr wrap="none" rtlCol="0">
            <a:spAutoFit/>
          </a:bodyPr>
          <a:p>
            <a:r>
              <a:rPr lang="en-US" sz="1600"/>
              <a:t>original data</a:t>
            </a:r>
            <a:endParaRPr lang="en-US" sz="1600"/>
          </a:p>
        </p:txBody>
      </p:sp>
      <p:sp>
        <p:nvSpPr>
          <p:cNvPr id="9" name="Text Box 8"/>
          <p:cNvSpPr txBox="1"/>
          <p:nvPr/>
        </p:nvSpPr>
        <p:spPr>
          <a:xfrm>
            <a:off x="2150745" y="3856990"/>
            <a:ext cx="1532255" cy="337185"/>
          </a:xfrm>
          <a:prstGeom prst="rect">
            <a:avLst/>
          </a:prstGeom>
          <a:noFill/>
        </p:spPr>
        <p:txBody>
          <a:bodyPr wrap="none" rtlCol="0">
            <a:spAutoFit/>
          </a:bodyPr>
          <a:p>
            <a:r>
              <a:rPr lang="en-US" sz="1600"/>
              <a:t>corrupted data</a:t>
            </a:r>
            <a:endParaRPr lang="en-US" sz="1600"/>
          </a:p>
        </p:txBody>
      </p:sp>
      <p:sp>
        <p:nvSpPr>
          <p:cNvPr id="10" name="Text Box 9"/>
          <p:cNvSpPr txBox="1"/>
          <p:nvPr/>
        </p:nvSpPr>
        <p:spPr>
          <a:xfrm>
            <a:off x="4025265" y="1697990"/>
            <a:ext cx="1569085" cy="337185"/>
          </a:xfrm>
          <a:prstGeom prst="rect">
            <a:avLst/>
          </a:prstGeom>
          <a:noFill/>
        </p:spPr>
        <p:txBody>
          <a:bodyPr wrap="none" rtlCol="0">
            <a:spAutoFit/>
          </a:bodyPr>
          <a:p>
            <a:r>
              <a:rPr lang="en-US" sz="1600"/>
              <a:t>hidden variable</a:t>
            </a:r>
            <a:endParaRPr lang="en-US" sz="1600"/>
          </a:p>
        </p:txBody>
      </p:sp>
      <p:sp>
        <p:nvSpPr>
          <p:cNvPr id="12" name="Text Box 11"/>
          <p:cNvSpPr txBox="1"/>
          <p:nvPr/>
        </p:nvSpPr>
        <p:spPr>
          <a:xfrm>
            <a:off x="4933950" y="4533900"/>
            <a:ext cx="1908810" cy="337185"/>
          </a:xfrm>
          <a:prstGeom prst="rect">
            <a:avLst/>
          </a:prstGeom>
          <a:noFill/>
        </p:spPr>
        <p:txBody>
          <a:bodyPr wrap="none" rtlCol="0">
            <a:spAutoFit/>
          </a:bodyPr>
          <a:p>
            <a:r>
              <a:rPr lang="en-US" sz="1600"/>
              <a:t>reconstructed data</a:t>
            </a:r>
            <a:endParaRPr lang="en-US" sz="1600"/>
          </a:p>
        </p:txBody>
      </p:sp>
      <p:pic>
        <p:nvPicPr>
          <p:cNvPr id="13" name="Picture 12"/>
          <p:cNvPicPr>
            <a:picLocks noChangeAspect="1"/>
          </p:cNvPicPr>
          <p:nvPr/>
        </p:nvPicPr>
        <p:blipFill>
          <a:blip r:embed="rId6"/>
          <a:stretch>
            <a:fillRect/>
          </a:stretch>
        </p:blipFill>
        <p:spPr>
          <a:xfrm>
            <a:off x="2456180" y="2915285"/>
            <a:ext cx="1694815" cy="487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64871"/>
                <a:ext cx="8935656" cy="5611700"/>
              </a:xfrm>
            </p:spPr>
            <p:txBody>
              <a:bodyPr/>
              <a:lstStyle/>
              <a:p>
                <a:pPr marL="0" indent="0">
                  <a:buNone/>
                </a:pPr>
                <a:r>
                  <a:rPr lang="en-US" dirty="0"/>
                  <a:t>The process:</a:t>
                </a:r>
                <a:endParaRPr lang="en-US" dirty="0"/>
              </a:p>
              <a:p>
                <a:pPr marL="514350" indent="-514350">
                  <a:buFont typeface="+mj-lt"/>
                  <a:buAutoNum type="arabicPeriod"/>
                </a:pPr>
                <a:r>
                  <a:rPr lang="en-US" dirty="0"/>
                  <a:t>Sample training example </a:t>
                </a:r>
                <a14:m>
                  <m:oMath xmlns:m="http://schemas.openxmlformats.org/officeDocument/2006/math">
                    <m:r>
                      <a:rPr lang="en-US" b="0" i="1" smtClean="0">
                        <a:latin typeface="Cambria Math" panose="02040503050406030204" pitchFamily="18" charset="0"/>
                      </a:rPr>
                      <m:t>𝑥</m:t>
                    </m:r>
                  </m:oMath>
                </a14:m>
                <a:r>
                  <a:rPr lang="en-US" dirty="0"/>
                  <a:t> from training data</a:t>
                </a:r>
                <a:endParaRPr lang="en-US" dirty="0"/>
              </a:p>
              <a:p>
                <a:pPr marL="514350" indent="-514350">
                  <a:buFont typeface="+mj-lt"/>
                  <a:buAutoNum type="arabicPeriod"/>
                </a:pPr>
                <a:r>
                  <a:rPr lang="en-US" dirty="0"/>
                  <a:t>Sample corrupted version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from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e>
                        <m:r>
                          <a:rPr lang="en-US" b="0" i="1" smtClean="0">
                            <a:latin typeface="Cambria Math" panose="02040503050406030204" pitchFamily="18" charset="0"/>
                          </a:rPr>
                          <m:t>𝑥</m:t>
                        </m:r>
                      </m:e>
                    </m:d>
                  </m:oMath>
                </a14:m>
                <a:endParaRPr lang="en-US" dirty="0"/>
              </a:p>
              <a:p>
                <a:pPr marL="514350" indent="-514350">
                  <a:buFont typeface="+mj-lt"/>
                  <a:buAutoNum type="arabicPeriod"/>
                </a:pPr>
                <a:r>
                  <a:rPr lang="en-US" dirty="0"/>
                  <a:t>Use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oMath>
                </a14:m>
                <a:r>
                  <a:rPr lang="en-US" dirty="0"/>
                  <a:t> as a training example for estimating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𝑟𝑒𝑐𝑜𝑛𝑠𝑡𝑟𝑢𝑐𝑡</m:t>
                        </m:r>
                      </m:sub>
                    </m:sSub>
                    <m:d>
                      <m:dPr>
                        <m:ctrlPr>
                          <a:rPr lang="en-US" i="1">
                            <a:latin typeface="Cambria Math" panose="02040503050406030204" pitchFamily="18" charset="0"/>
                          </a:rPr>
                        </m:ctrlPr>
                      </m:dPr>
                      <m:e>
                        <m:r>
                          <a:rPr lang="en-US" i="1">
                            <a:latin typeface="Cambria Math" panose="02040503050406030204" pitchFamily="18" charset="0"/>
                          </a:rPr>
                          <m:t>𝑥</m:t>
                        </m:r>
                      </m:e>
                      <m:e>
                        <m:acc>
                          <m:accPr>
                            <m:chr m:val="̃"/>
                            <m:ctrlPr>
                              <a:rPr lang="en-US" i="1">
                                <a:latin typeface="Cambria Math" panose="02040503050406030204" pitchFamily="18" charset="0"/>
                              </a:rPr>
                            </m:ctrlPr>
                          </m:accPr>
                          <m:e>
                            <m:r>
                              <a:rPr lang="en-US" i="1">
                                <a:latin typeface="Cambria Math" panose="02040503050406030204" pitchFamily="18" charset="0"/>
                              </a:rPr>
                              <m:t>𝑥</m:t>
                            </m:r>
                          </m:e>
                        </m:ac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𝑑𝑒𝑐𝑜𝑑𝑒𝑟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𝑧</m:t>
                        </m:r>
                      </m:e>
                    </m:d>
                  </m:oMath>
                </a14:m>
                <a:endParaRPr lang="en-US" dirty="0"/>
              </a:p>
              <a:p>
                <a:pPr lvl="1"/>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oMath>
                </a14:m>
                <a:r>
                  <a:rPr lang="en-US" dirty="0"/>
                  <a:t> the encoder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𝑑𝑒𝑐𝑜𝑑𝑒𝑟</m:t>
                        </m:r>
                      </m:sub>
                    </m:sSub>
                  </m:oMath>
                </a14:m>
                <a:r>
                  <a:rPr lang="en-US" dirty="0"/>
                  <a:t> defined by decoder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endParaRPr lang="en-US" dirty="0"/>
              </a:p>
              <a:p>
                <a:endParaRPr lang="en-US" dirty="0"/>
              </a:p>
              <a:p>
                <a:r>
                  <a:rPr lang="en-US" dirty="0"/>
                  <a:t>Can perform SGD on the negative log-likelihood </a:t>
                </a: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𝑑𝑒𝑐𝑜𝑑𝑒𝑟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𝑧</m:t>
                            </m:r>
                          </m:e>
                        </m:d>
                      </m:e>
                    </m:func>
                  </m:oMath>
                </a14:m>
                <a:endParaRPr lang="en-US" dirty="0"/>
              </a:p>
              <a:p>
                <a:pPr lvl="1"/>
                <a:r>
                  <a:rPr lang="en-US" dirty="0"/>
                  <a:t>Equivalent to doing SGD on</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𝑑𝑎𝑡𝑎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r>
                            <a:rPr lang="en-US" b="0" i="1" dirty="0" smtClean="0">
                              <a:latin typeface="Cambria Math" panose="02040503050406030204" pitchFamily="18" charset="0"/>
                            </a:rPr>
                            <m:t>𝐶</m:t>
                          </m:r>
                          <m:d>
                            <m:dPr>
                              <m:ctrlPr>
                                <a:rPr lang="en-US" b="0" i="1" dirty="0" smtClean="0">
                                  <a:latin typeface="Cambria Math" panose="02040503050406030204" pitchFamily="18" charset="0"/>
                                </a:rPr>
                              </m:ctrlPr>
                            </m:d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e>
                              <m:r>
                                <a:rPr lang="en-US" b="0" i="1" dirty="0" smtClean="0">
                                  <a:latin typeface="Cambria Math" panose="02040503050406030204" pitchFamily="18" charset="0"/>
                                </a:rPr>
                                <m:t>𝑥</m:t>
                              </m:r>
                            </m:e>
                          </m:d>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𝑑𝑒𝑐𝑜𝑑𝑒𝑟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d>
                            </m:e>
                          </m:d>
                        </m:e>
                      </m:func>
                    </m:oMath>
                  </m:oMathPara>
                </a14:m>
                <a:endParaRPr lang="en-US" dirty="0"/>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𝑑𝑎𝑡𝑎</m:t>
                        </m:r>
                      </m:sub>
                    </m:sSub>
                  </m:oMath>
                </a14:m>
                <a:r>
                  <a:rPr lang="en-US" dirty="0"/>
                  <a:t> is the training distribution</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64871"/>
                <a:ext cx="8935656" cy="5611700"/>
              </a:xfrm>
              <a:blipFill rotWithShape="1">
                <a:blip r:embed="rId1"/>
                <a:stretch>
                  <a:fillRect l="-1" t="-11" r="7" b="-6843"/>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err="1"/>
              <a:t>Denoising</a:t>
            </a:r>
            <a:r>
              <a:rPr lang="en-US" dirty="0"/>
              <a:t> </a:t>
            </a:r>
            <a:r>
              <a:rPr lang="en-US" dirty="0" err="1"/>
              <a:t>Autoencoders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Denoising</a:t>
            </a:r>
            <a:r>
              <a:rPr lang="en-US" dirty="0"/>
              <a:t> </a:t>
            </a:r>
            <a:r>
              <a:rPr lang="en-US" dirty="0" err="1"/>
              <a:t>Autoencoder</a:t>
            </a:r>
            <a:endParaRPr lang="en-US" dirty="0"/>
          </a:p>
        </p:txBody>
      </p:sp>
      <p:pic>
        <p:nvPicPr>
          <p:cNvPr id="4" name="Picture 3"/>
          <p:cNvPicPr>
            <a:picLocks noChangeAspect="1"/>
          </p:cNvPicPr>
          <p:nvPr/>
        </p:nvPicPr>
        <p:blipFill>
          <a:blip r:embed="rId1"/>
          <a:stretch>
            <a:fillRect/>
          </a:stretch>
        </p:blipFill>
        <p:spPr>
          <a:xfrm>
            <a:off x="1190625" y="2303463"/>
            <a:ext cx="5562600" cy="1993900"/>
          </a:xfrm>
          <a:prstGeom prst="rect">
            <a:avLst/>
          </a:prstGeom>
        </p:spPr>
      </p:pic>
      <p:sp>
        <p:nvSpPr>
          <p:cNvPr id="5" name="TextBox 4"/>
          <p:cNvSpPr txBox="1"/>
          <p:nvPr/>
        </p:nvSpPr>
        <p:spPr>
          <a:xfrm>
            <a:off x="514350" y="4829175"/>
            <a:ext cx="7790851" cy="646331"/>
          </a:xfrm>
          <a:prstGeom prst="rect">
            <a:avLst/>
          </a:prstGeom>
          <a:noFill/>
        </p:spPr>
        <p:txBody>
          <a:bodyPr wrap="none" rtlCol="0">
            <a:spAutoFit/>
          </a:bodyPr>
          <a:lstStyle/>
          <a:p>
            <a:r>
              <a:rPr lang="en-US" dirty="0"/>
              <a:t>Add noise to the input while training and teach the </a:t>
            </a:r>
            <a:r>
              <a:rPr lang="en-US" dirty="0" err="1"/>
              <a:t>autoencoder</a:t>
            </a:r>
            <a:r>
              <a:rPr lang="en-US" dirty="0"/>
              <a:t> to remove noise</a:t>
            </a:r>
            <a:endParaRPr lang="en-US" dirty="0"/>
          </a:p>
          <a:p>
            <a:r>
              <a:rPr lang="en-US" dirty="0"/>
              <a:t>[</a:t>
            </a:r>
            <a:r>
              <a:rPr lang="en-US" dirty="0" err="1"/>
              <a:t>Bengio</a:t>
            </a:r>
            <a:r>
              <a:rPr lang="en-US" dirty="0"/>
              <a:t> ‘09]</a:t>
            </a:r>
            <a:endParaRPr lang="en-US" dirty="0"/>
          </a:p>
        </p:txBody>
      </p:sp>
      <p:sp>
        <p:nvSpPr>
          <p:cNvPr id="2" name="Text Box 1"/>
          <p:cNvSpPr txBox="1"/>
          <p:nvPr/>
        </p:nvSpPr>
        <p:spPr>
          <a:xfrm>
            <a:off x="1894205" y="1769110"/>
            <a:ext cx="635000" cy="368300"/>
          </a:xfrm>
          <a:prstGeom prst="rect">
            <a:avLst/>
          </a:prstGeom>
          <a:noFill/>
        </p:spPr>
        <p:txBody>
          <a:bodyPr wrap="none" rtlCol="0">
            <a:spAutoFit/>
          </a:bodyPr>
          <a:p>
            <a:r>
              <a:rPr lang="en-US"/>
              <a:t>data</a:t>
            </a:r>
            <a:endParaRPr lang="en-US"/>
          </a:p>
        </p:txBody>
      </p:sp>
      <p:sp>
        <p:nvSpPr>
          <p:cNvPr id="6" name="Text Box 5"/>
          <p:cNvSpPr txBox="1"/>
          <p:nvPr/>
        </p:nvSpPr>
        <p:spPr>
          <a:xfrm>
            <a:off x="3123565" y="1769110"/>
            <a:ext cx="1696720" cy="368300"/>
          </a:xfrm>
          <a:prstGeom prst="rect">
            <a:avLst/>
          </a:prstGeom>
          <a:noFill/>
        </p:spPr>
        <p:txBody>
          <a:bodyPr wrap="none" rtlCol="0">
            <a:spAutoFit/>
          </a:bodyPr>
          <a:p>
            <a:r>
              <a:rPr lang="en-US"/>
              <a:t>corrupted data</a:t>
            </a:r>
            <a:endParaRPr lang="en-US"/>
          </a:p>
        </p:txBody>
      </p:sp>
      <p:sp>
        <p:nvSpPr>
          <p:cNvPr id="7" name="Text Box 6"/>
          <p:cNvSpPr txBox="1"/>
          <p:nvPr/>
        </p:nvSpPr>
        <p:spPr>
          <a:xfrm>
            <a:off x="4820285" y="1769110"/>
            <a:ext cx="2119630" cy="368300"/>
          </a:xfrm>
          <a:prstGeom prst="rect">
            <a:avLst/>
          </a:prstGeom>
          <a:noFill/>
        </p:spPr>
        <p:txBody>
          <a:bodyPr wrap="none" rtlCol="0">
            <a:spAutoFit/>
          </a:bodyPr>
          <a:p>
            <a:r>
              <a:rPr lang="en-US"/>
              <a:t>reconstructed data</a:t>
            </a:r>
            <a:endParaRPr lang="en-US"/>
          </a:p>
        </p:txBody>
      </p:sp>
      <p:pic>
        <p:nvPicPr>
          <p:cNvPr id="8" name="Picture 7"/>
          <p:cNvPicPr>
            <a:picLocks noChangeAspect="1"/>
          </p:cNvPicPr>
          <p:nvPr/>
        </p:nvPicPr>
        <p:blipFill>
          <a:blip r:embed="rId2"/>
          <a:stretch>
            <a:fillRect/>
          </a:stretch>
        </p:blipFill>
        <p:spPr>
          <a:xfrm>
            <a:off x="1894205" y="5324475"/>
            <a:ext cx="5715000" cy="15335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514350" indent="-514350">
              <a:buFont typeface="+mj-lt"/>
              <a:buAutoNum type="arabicPeriod"/>
            </a:pPr>
            <a:r>
              <a:rPr lang="en-US" dirty="0"/>
              <a:t>Non-linear dimensionality reduction review</a:t>
            </a:r>
            <a:endParaRPr lang="en-US" dirty="0"/>
          </a:p>
          <a:p>
            <a:pPr marL="514350" indent="-514350">
              <a:buFont typeface="+mj-lt"/>
              <a:buAutoNum type="arabicPeriod"/>
            </a:pPr>
            <a:r>
              <a:rPr lang="en-US" dirty="0"/>
              <a:t>Autoencoders</a:t>
            </a:r>
            <a:endParaRPr lang="en-US" dirty="0"/>
          </a:p>
          <a:p>
            <a:pPr marL="514350" indent="-514350">
              <a:buFont typeface="+mj-lt"/>
              <a:buAutoNum type="arabicPeriod"/>
            </a:pPr>
            <a:r>
              <a:rPr lang="en-US" dirty="0"/>
              <a:t>Sparse </a:t>
            </a:r>
            <a:r>
              <a:rPr lang="en-US" dirty="0" err="1"/>
              <a:t>Autoencoders</a:t>
            </a:r>
            <a:r>
              <a:rPr lang="en-US" dirty="0"/>
              <a:t> </a:t>
            </a:r>
            <a:endParaRPr lang="en-US" dirty="0"/>
          </a:p>
          <a:p>
            <a:pPr marL="514350" indent="-514350">
              <a:buFont typeface="+mj-lt"/>
              <a:buAutoNum type="arabicPeriod"/>
            </a:pPr>
            <a:r>
              <a:rPr lang="en-US" dirty="0" err="1"/>
              <a:t>Denoising</a:t>
            </a:r>
            <a:r>
              <a:rPr lang="en-US" dirty="0"/>
              <a:t> </a:t>
            </a:r>
            <a:r>
              <a:rPr lang="en-US" dirty="0" err="1"/>
              <a:t>Autoencoder</a:t>
            </a:r>
            <a:endParaRPr lang="en-US" dirty="0"/>
          </a:p>
          <a:p>
            <a:pPr marL="514350" indent="-514350">
              <a:buFont typeface="+mj-lt"/>
              <a:buAutoNum type="arabicPeriod"/>
            </a:pPr>
            <a:r>
              <a:rPr lang="en-US" dirty="0"/>
              <a:t>Contractive </a:t>
            </a:r>
            <a:r>
              <a:rPr lang="en-US" dirty="0" err="1"/>
              <a:t>Autoencoder</a:t>
            </a:r>
            <a:endParaRPr lang="en-US" dirty="0"/>
          </a:p>
          <a:p>
            <a:pPr marL="514350" indent="-514350">
              <a:buFont typeface="+mj-lt"/>
              <a:buAutoNum type="arabicPeriod"/>
            </a:pPr>
            <a:r>
              <a:rPr lang="en-US" dirty="0"/>
              <a:t>SAUCIE</a:t>
            </a:r>
            <a:endParaRPr lang="en-US" dirty="0"/>
          </a:p>
          <a:p>
            <a:pPr marL="514350" indent="-514350">
              <a:buFont typeface="+mj-lt"/>
              <a:buAutoNum type="arabicPeriod"/>
            </a:pPr>
            <a:r>
              <a:rPr lang="en-US" dirty="0" err="1"/>
              <a:t>AAnet</a:t>
            </a:r>
            <a:r>
              <a:rPr lang="en-US" dirty="0"/>
              <a:t> </a:t>
            </a:r>
            <a:endParaRPr lang="en-US" dirty="0"/>
          </a:p>
          <a:p>
            <a:pPr marL="514350" indent="-514350">
              <a:buFont typeface="+mj-lt"/>
              <a:buAutoNum type="arabicPeriod"/>
            </a:pPr>
            <a:r>
              <a:rPr lang="en-US" dirty="0"/>
              <a:t>VAE Preview</a:t>
            </a:r>
            <a:endParaRPr lang="en-US" dirty="0"/>
          </a:p>
          <a:p>
            <a:pPr marL="514350" indent="-514350">
              <a:buFont typeface="+mj-lt"/>
              <a:buAutoNum type="arabicPeriod"/>
            </a:pPr>
            <a:endParaRPr lang="en-US" dirty="0"/>
          </a:p>
        </p:txBody>
      </p:sp>
      <p:sp>
        <p:nvSpPr>
          <p:cNvPr id="4" name="Title 3"/>
          <p:cNvSpPr>
            <a:spLocks noGrp="1"/>
          </p:cNvSpPr>
          <p:nvPr>
            <p:ph type="title"/>
          </p:nvPr>
        </p:nvSpPr>
        <p:spPr/>
        <p:txBody>
          <a:bodyPr/>
          <a:lstStyle/>
          <a:p>
            <a:r>
              <a:rPr lang="en-US" dirty="0"/>
              <a:t>Outline</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Information retrieval: find entries in a database that resemble a query entry</a:t>
            </a:r>
            <a:endParaRPr lang="en-US" dirty="0"/>
          </a:p>
          <a:p>
            <a:r>
              <a:rPr lang="en-US" dirty="0"/>
              <a:t>Train an AE to produce a low-dimensional </a:t>
            </a:r>
            <a:r>
              <a:rPr lang="en-US" i="1" u="sng" dirty="0"/>
              <a:t>binary</a:t>
            </a:r>
            <a:r>
              <a:rPr lang="en-US" dirty="0"/>
              <a:t> code</a:t>
            </a:r>
            <a:endParaRPr lang="en-US" dirty="0"/>
          </a:p>
          <a:p>
            <a:pPr lvl="1"/>
            <a:r>
              <a:rPr lang="en-US" dirty="0"/>
              <a:t>Can store database entries in a hash table</a:t>
            </a:r>
            <a:endParaRPr lang="en-US" dirty="0"/>
          </a:p>
          <a:p>
            <a:pPr lvl="1"/>
            <a:r>
              <a:rPr lang="en-US" dirty="0"/>
              <a:t>Return all entries with the same binary code</a:t>
            </a:r>
            <a:endParaRPr lang="en-US" dirty="0"/>
          </a:p>
          <a:p>
            <a:r>
              <a:rPr lang="en-US" dirty="0"/>
              <a:t>Do this with saturated </a:t>
            </a:r>
            <a:r>
              <a:rPr lang="en-US" dirty="0" err="1"/>
              <a:t>sigmoids</a:t>
            </a:r>
            <a:r>
              <a:rPr lang="en-US" dirty="0"/>
              <a:t> on the final layer of the encoder</a:t>
            </a:r>
            <a:endParaRPr lang="en-US" dirty="0"/>
          </a:p>
          <a:p>
            <a:pPr lvl="1"/>
            <a:r>
              <a:rPr lang="en-US" dirty="0"/>
              <a:t>Add additive noise to the sigmoid nonlinearity during training</a:t>
            </a:r>
            <a:endParaRPr lang="en-US" dirty="0"/>
          </a:p>
          <a:p>
            <a:pPr lvl="1"/>
            <a:r>
              <a:rPr lang="en-US" dirty="0"/>
              <a:t>The AE fights the noise until saturation occurs</a:t>
            </a:r>
            <a:endParaRPr lang="en-US" dirty="0"/>
          </a:p>
          <a:p>
            <a:pPr lvl="1"/>
            <a:r>
              <a:rPr lang="en-US" dirty="0"/>
              <a:t>Code must be binarized</a:t>
            </a:r>
            <a:endParaRPr lang="en-US" dirty="0"/>
          </a:p>
          <a:p>
            <a:r>
              <a:rPr lang="en-US" dirty="0"/>
              <a:t>Can enhance binarization (preview: SAUCIE)</a:t>
            </a:r>
            <a:endParaRPr lang="en-US" dirty="0"/>
          </a:p>
        </p:txBody>
      </p:sp>
      <p:sp>
        <p:nvSpPr>
          <p:cNvPr id="3" name="Title 2"/>
          <p:cNvSpPr>
            <a:spLocks noGrp="1"/>
          </p:cNvSpPr>
          <p:nvPr>
            <p:ph type="title"/>
          </p:nvPr>
        </p:nvSpPr>
        <p:spPr/>
        <p:txBody>
          <a:bodyPr/>
          <a:lstStyle/>
          <a:p>
            <a:r>
              <a:rPr lang="en-US" dirty="0"/>
              <a:t>Binary Codes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08280" y="2011680"/>
            <a:ext cx="4726305" cy="4598670"/>
          </a:xfrm>
          <a:prstGeom prst="rect">
            <a:avLst/>
          </a:prstGeom>
        </p:spPr>
      </p:pic>
      <p:sp>
        <p:nvSpPr>
          <p:cNvPr id="2" name="Content Placeholder 1"/>
          <p:cNvSpPr>
            <a:spLocks noGrp="1"/>
          </p:cNvSpPr>
          <p:nvPr>
            <p:ph idx="1"/>
          </p:nvPr>
        </p:nvSpPr>
        <p:spPr/>
        <p:txBody>
          <a:bodyPr/>
          <a:lstStyle/>
          <a:p>
            <a:r>
              <a:rPr lang="en-US" dirty="0"/>
              <a:t>Tangent plane: plane indicating the local directions of variation allowed on the manifold</a:t>
            </a:r>
            <a:endParaRPr lang="en-US" dirty="0"/>
          </a:p>
        </p:txBody>
      </p:sp>
      <p:sp>
        <p:nvSpPr>
          <p:cNvPr id="3" name="Title 2"/>
          <p:cNvSpPr>
            <a:spLocks noGrp="1"/>
          </p:cNvSpPr>
          <p:nvPr>
            <p:ph type="title"/>
          </p:nvPr>
        </p:nvSpPr>
        <p:spPr/>
        <p:txBody>
          <a:bodyPr/>
          <a:lstStyle/>
          <a:p>
            <a:r>
              <a:rPr lang="en-US" dirty="0"/>
              <a:t>Manifold learning</a:t>
            </a:r>
            <a:endParaRPr lang="en-US" dirty="0"/>
          </a:p>
        </p:txBody>
      </p:sp>
      <p:cxnSp>
        <p:nvCxnSpPr>
          <p:cNvPr id="6" name="Straight Arrow Connector 5"/>
          <p:cNvCxnSpPr/>
          <p:nvPr/>
        </p:nvCxnSpPr>
        <p:spPr>
          <a:xfrm flipH="1" flipV="1">
            <a:off x="3212192" y="4539524"/>
            <a:ext cx="1567543" cy="4339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8975" y="4321810"/>
            <a:ext cx="2121535" cy="368300"/>
          </a:xfrm>
          <a:prstGeom prst="rect">
            <a:avLst/>
          </a:prstGeom>
          <a:noFill/>
        </p:spPr>
        <p:txBody>
          <a:bodyPr wrap="square" rtlCol="0">
            <a:spAutoFit/>
          </a:bodyPr>
          <a:lstStyle/>
          <a:p>
            <a:pPr algn="ctr"/>
            <a:r>
              <a:rPr lang="en-US" dirty="0"/>
              <a:t>Tangent plane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contractive Autoencoder</a:t>
            </a:r>
            <a:endParaRPr lang="en-US"/>
          </a:p>
        </p:txBody>
      </p:sp>
      <p:pic>
        <p:nvPicPr>
          <p:cNvPr id="4" name="Content Placeholder 3"/>
          <p:cNvPicPr>
            <a:picLocks noChangeAspect="1"/>
          </p:cNvPicPr>
          <p:nvPr>
            <p:ph idx="1"/>
          </p:nvPr>
        </p:nvPicPr>
        <p:blipFill>
          <a:blip r:embed="rId1"/>
          <a:stretch>
            <a:fillRect/>
          </a:stretch>
        </p:blipFill>
        <p:spPr>
          <a:xfrm>
            <a:off x="208280" y="1605915"/>
            <a:ext cx="8821420" cy="40290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64871"/>
                <a:ext cx="8821356" cy="5611700"/>
              </a:xfrm>
            </p:spPr>
            <p:txBody>
              <a:bodyPr>
                <a:normAutofit/>
              </a:bodyPr>
              <a:lstStyle/>
              <a:p>
                <a:r>
                  <a:rPr lang="en-US" dirty="0"/>
                  <a:t>Add a </a:t>
                </a:r>
                <a:r>
                  <a:rPr lang="en-US" dirty="0" err="1"/>
                  <a:t>regularizer</a:t>
                </a:r>
                <a:r>
                  <a:rPr lang="en-US" dirty="0"/>
                  <a:t> on the code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t>Encourages the derivatives of </a:t>
                </a:r>
                <a14:m>
                  <m:oMath xmlns:m="http://schemas.openxmlformats.org/officeDocument/2006/math">
                    <m:r>
                      <a:rPr lang="en-US" b="0" i="1" smtClean="0">
                        <a:latin typeface="Cambria Math" panose="02040503050406030204" pitchFamily="18" charset="0"/>
                      </a:rPr>
                      <m:t>𝑓</m:t>
                    </m:r>
                  </m:oMath>
                </a14:m>
                <a:r>
                  <a:rPr lang="en-US" dirty="0"/>
                  <a:t> to be small:</a:t>
                </a:r>
                <a:br>
                  <a:rPr lang="en-US" dirty="0"/>
                </a:b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𝜆</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r>
                                    <a:rPr lang="en-US" b="0" i="1" smtClean="0">
                                      <a:latin typeface="Cambria Math" panose="02040503050406030204" pitchFamily="18" charset="0"/>
                                    </a:rPr>
                                    <m:t>𝜕</m:t>
                                  </m:r>
                                  <m:r>
                                    <a:rPr lang="en-US" b="0" i="1" smtClean="0">
                                      <a:latin typeface="Cambria Math" panose="02040503050406030204" pitchFamily="18" charset="0"/>
                                    </a:rPr>
                                    <m:t>𝑥</m:t>
                                  </m:r>
                                </m:den>
                              </m:f>
                            </m:e>
                          </m:d>
                        </m:e>
                        <m:sub>
                          <m:r>
                            <a:rPr lang="en-US" b="0" i="1" smtClean="0">
                              <a:latin typeface="Cambria Math" panose="02040503050406030204" pitchFamily="18" charset="0"/>
                            </a:rPr>
                            <m:t>𝐹</m:t>
                          </m:r>
                        </m:sub>
                        <m:sup>
                          <m:r>
                            <a:rPr lang="en-US" b="0" i="1" smtClean="0">
                              <a:latin typeface="Cambria Math" panose="02040503050406030204" pitchFamily="18" charset="0"/>
                            </a:rPr>
                            <m:t>2</m:t>
                          </m:r>
                        </m:sup>
                      </m:sSubSup>
                    </m:oMath>
                  </m:oMathPara>
                </a14:m>
                <a:endParaRPr lang="en-US" dirty="0"/>
              </a:p>
              <a:p>
                <a:pPr lvl="1"/>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is the squared </a:t>
                </a:r>
                <a:r>
                  <a:rPr lang="en-US" dirty="0" err="1"/>
                  <a:t>Frobenius</a:t>
                </a:r>
                <a:r>
                  <a:rPr lang="en-US" dirty="0"/>
                  <a:t> norm (sum of squared elements) of the (</a:t>
                </a:r>
                <a:r>
                  <a:rPr lang="en-US" dirty="0" err="1"/>
                  <a:t>Jacobian</a:t>
                </a:r>
                <a:r>
                  <a:rPr lang="en-US" dirty="0"/>
                  <a:t>) matrix of partial derivatives</a:t>
                </a:r>
                <a:endParaRPr lang="en-US" dirty="0"/>
              </a:p>
              <a:p>
                <a:r>
                  <a:rPr lang="en-US" dirty="0"/>
                  <a:t>Connection to </a:t>
                </a:r>
                <a:r>
                  <a:rPr lang="en-US" dirty="0" err="1"/>
                  <a:t>denoising</a:t>
                </a:r>
                <a:r>
                  <a:rPr lang="en-US" dirty="0"/>
                  <a:t> AEs</a:t>
                </a:r>
                <a:endParaRPr lang="en-US" dirty="0"/>
              </a:p>
              <a:p>
                <a:pPr lvl="1"/>
                <a:r>
                  <a:rPr lang="en-US" dirty="0"/>
                  <a:t>For small Gaussian noise, the </a:t>
                </a:r>
                <a:r>
                  <a:rPr lang="en-US" dirty="0" err="1"/>
                  <a:t>denoising</a:t>
                </a:r>
                <a:r>
                  <a:rPr lang="en-US" dirty="0"/>
                  <a:t> reconstruction error is equivalent to a contractive penalty on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lvl="1"/>
                <a:r>
                  <a:rPr lang="en-US" dirty="0"/>
                  <a:t>I.e., </a:t>
                </a:r>
                <a:r>
                  <a:rPr lang="en-US" dirty="0" err="1"/>
                  <a:t>denoising</a:t>
                </a:r>
                <a:r>
                  <a:rPr lang="en-US" dirty="0"/>
                  <a:t> AEs make the reconstruction resist small, finite perturbations of the input</a:t>
                </a:r>
                <a:endParaRPr lang="en-US" dirty="0"/>
              </a:p>
              <a:p>
                <a:pPr lvl="1"/>
                <a:r>
                  <a:rPr lang="en-US" dirty="0"/>
                  <a:t>Contractive AEs make the reconstruction resist infinitesimal perturbations of the input</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64871"/>
                <a:ext cx="8821356" cy="5611700"/>
              </a:xfrm>
              <a:blipFill rotWithShape="1">
                <a:blip r:embed="rId1"/>
                <a:stretch>
                  <a:fillRect l="-1" t="-11" r="7" b="3"/>
                </a:stretch>
              </a:blipFill>
            </p:spPr>
            <p:txBody>
              <a:bodyPr/>
              <a:lstStyle/>
              <a:p>
                <a:r>
                  <a:rPr lang="en-US" altLang="en-US">
                    <a:noFill/>
                  </a:rPr>
                  <a:t> </a:t>
                </a:r>
              </a:p>
            </p:txBody>
          </p:sp>
        </mc:Fallback>
      </mc:AlternateContent>
      <p:sp>
        <p:nvSpPr>
          <p:cNvPr id="3" name="Title 2"/>
          <p:cNvSpPr>
            <a:spLocks noGrp="1"/>
          </p:cNvSpPr>
          <p:nvPr>
            <p:ph type="title"/>
          </p:nvPr>
        </p:nvSpPr>
        <p:spPr/>
        <p:txBody>
          <a:bodyPr>
            <a:normAutofit fontScale="90000"/>
          </a:bodyPr>
          <a:lstStyle/>
          <a:p>
            <a:r>
              <a:rPr lang="en-US" dirty="0"/>
              <a:t>Contractive </a:t>
            </a:r>
            <a:r>
              <a:rPr lang="en-US" dirty="0" err="1"/>
              <a:t>Autoencoders</a:t>
            </a:r>
            <a:r>
              <a:rPr lang="en-US" dirty="0"/>
              <a:t> [</a:t>
            </a:r>
            <a:r>
              <a:rPr lang="en-US" dirty="0" err="1"/>
              <a:t>Rifai</a:t>
            </a:r>
            <a:r>
              <a:rPr lang="en-US" dirty="0"/>
              <a:t> 2011]</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64871"/>
                <a:ext cx="8821356" cy="5611700"/>
              </a:xfrm>
            </p:spPr>
            <p:txBody>
              <a:bodyPr>
                <a:normAutofit/>
              </a:bodyPr>
              <a:lstStyle/>
              <a:p>
                <a:r>
                  <a:rPr lang="en-US" dirty="0"/>
                  <a:t>Why the name?</a:t>
                </a:r>
                <a:endParaRPr lang="en-US" dirty="0"/>
              </a:p>
              <a:p>
                <a:r>
                  <a:rPr lang="en-US" dirty="0"/>
                  <a:t>A contractive AE maps a neighborhood of input points to a smaller neighborhood of output points</a:t>
                </a:r>
                <a:endParaRPr lang="en-US" dirty="0"/>
              </a:p>
              <a:p>
                <a:pPr lvl="1"/>
                <a:r>
                  <a:rPr lang="en-US" dirty="0"/>
                  <a:t>It contracts the input neighborhood to a smaller output neighborhood</a:t>
                </a:r>
                <a:endParaRPr lang="en-US" dirty="0"/>
              </a:p>
              <a:p>
                <a:r>
                  <a:rPr lang="en-US" dirty="0"/>
                  <a:t>But this contraction is only local</a:t>
                </a:r>
                <a:endParaRPr lang="en-US" dirty="0"/>
              </a:p>
              <a:p>
                <a:pPr lvl="1"/>
                <a:r>
                  <a:rPr lang="en-US" dirty="0"/>
                  <a:t>All perturbations of </a:t>
                </a:r>
                <a14:m>
                  <m:oMath xmlns:m="http://schemas.openxmlformats.org/officeDocument/2006/math">
                    <m:r>
                      <a:rPr lang="en-US" b="0" i="1" smtClean="0">
                        <a:latin typeface="Cambria Math" panose="02040503050406030204" pitchFamily="18" charset="0"/>
                      </a:rPr>
                      <m:t>𝑥</m:t>
                    </m:r>
                  </m:oMath>
                </a14:m>
                <a:r>
                  <a:rPr lang="en-US" dirty="0"/>
                  <a:t> are mapped near to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r>
                  <a:rPr lang="en-US" dirty="0"/>
                  <a:t>Contraction may not occur globally</a:t>
                </a:r>
                <a:endParaRPr lang="en-US" dirty="0"/>
              </a:p>
              <a:p>
                <a:pPr lvl="1"/>
                <a:r>
                  <a:rPr lang="en-US" dirty="0"/>
                  <a:t>Possible to map two points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a14:m>
                <a:r>
                  <a:rPr lang="en-US" dirty="0"/>
                  <a:t> to points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and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that are farther apart than the original points</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64871"/>
                <a:ext cx="8821356" cy="5611700"/>
              </a:xfrm>
              <a:blipFill rotWithShape="1">
                <a:blip r:embed="rId1"/>
                <a:stretch>
                  <a:fillRect l="-1" t="-11" r="7" b="3"/>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Contractive </a:t>
            </a:r>
            <a:r>
              <a:rPr lang="en-US" dirty="0" err="1"/>
              <a:t>Autoencoders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64871"/>
                <a:ext cx="8821356" cy="5611700"/>
              </a:xfrm>
            </p:spPr>
            <p:txBody>
              <a:bodyPr>
                <a:normAutofit/>
              </a:bodyPr>
              <a:lstStyle/>
              <a:p>
                <a:r>
                  <a:rPr lang="en-US" dirty="0"/>
                  <a:t>Why the name?</a:t>
                </a:r>
                <a:endParaRPr lang="en-US" dirty="0"/>
              </a:p>
              <a:p>
                <a:r>
                  <a:rPr lang="en-US" dirty="0"/>
                  <a:t>A more formal approach:</a:t>
                </a:r>
                <a:endParaRPr lang="en-US" dirty="0"/>
              </a:p>
              <a:p>
                <a:r>
                  <a:rPr lang="en-US" dirty="0"/>
                  <a:t>Can view the </a:t>
                </a:r>
                <a:r>
                  <a:rPr lang="en-US" dirty="0" err="1"/>
                  <a:t>Jacobian</a:t>
                </a:r>
                <a:r>
                  <a:rPr lang="en-US" dirty="0"/>
                  <a:t> matrix </a:t>
                </a:r>
                <a14:m>
                  <m:oMath xmlns:m="http://schemas.openxmlformats.org/officeDocument/2006/math">
                    <m:r>
                      <a:rPr lang="en-US" b="0" i="1" smtClean="0">
                        <a:latin typeface="Cambria Math" panose="02040503050406030204" pitchFamily="18" charset="0"/>
                      </a:rPr>
                      <m:t>𝐽</m:t>
                    </m:r>
                  </m:oMath>
                </a14:m>
                <a:r>
                  <a:rPr lang="en-US" dirty="0"/>
                  <a:t> at a point </a:t>
                </a:r>
                <a14:m>
                  <m:oMath xmlns:m="http://schemas.openxmlformats.org/officeDocument/2006/math">
                    <m:r>
                      <a:rPr lang="en-US" b="0" i="1" smtClean="0">
                        <a:latin typeface="Cambria Math" panose="02040503050406030204" pitchFamily="18" charset="0"/>
                      </a:rPr>
                      <m:t>𝑥</m:t>
                    </m:r>
                  </m:oMath>
                </a14:m>
                <a:r>
                  <a:rPr lang="en-US" dirty="0"/>
                  <a:t> as approximating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as a linear operator</a:t>
                </a:r>
                <a:endParaRPr lang="en-US" dirty="0"/>
              </a:p>
              <a:p>
                <a:r>
                  <a:rPr lang="en-US" dirty="0"/>
                  <a:t>A linear operator is contractive if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𝐽𝑥</m:t>
                        </m:r>
                      </m:e>
                    </m:d>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for all </a:t>
                </a:r>
                <a14:m>
                  <m:oMath xmlns:m="http://schemas.openxmlformats.org/officeDocument/2006/math">
                    <m:r>
                      <a:rPr lang="en-US" b="0" i="1" smtClean="0">
                        <a:latin typeface="Cambria Math" panose="02040503050406030204" pitchFamily="18" charset="0"/>
                      </a:rPr>
                      <m:t>𝑥</m:t>
                    </m:r>
                  </m:oMath>
                </a14:m>
                <a:r>
                  <a:rPr lang="en-US" dirty="0"/>
                  <a:t> </a:t>
                </a:r>
                <a:r>
                  <a:rPr lang="en-US" dirty="0" err="1"/>
                  <a:t>s.t.</a:t>
                </a:r>
                <a:r>
                  <a:rPr lang="en-US" dirty="0"/>
                  <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dirty="0"/>
              </a:p>
              <a:p>
                <a:pPr lvl="1"/>
                <a:r>
                  <a:rPr lang="en-US" dirty="0"/>
                  <a:t>I.e. </a:t>
                </a:r>
                <a14:m>
                  <m:oMath xmlns:m="http://schemas.openxmlformats.org/officeDocument/2006/math">
                    <m:r>
                      <a:rPr lang="en-US" b="0" i="1" smtClean="0">
                        <a:latin typeface="Cambria Math" panose="02040503050406030204" pitchFamily="18" charset="0"/>
                      </a:rPr>
                      <m:t>𝐽</m:t>
                    </m:r>
                  </m:oMath>
                </a14:m>
                <a:r>
                  <a:rPr lang="en-US" dirty="0"/>
                  <a:t> is contractive if it shrinks the unit sphere</a:t>
                </a:r>
                <a:endParaRPr lang="en-US" dirty="0"/>
              </a:p>
              <a:p>
                <a:pPr lvl="1"/>
                <a:r>
                  <a:rPr lang="en-US" dirty="0"/>
                  <a:t>Contractive AEs penalize the </a:t>
                </a:r>
                <a:r>
                  <a:rPr lang="en-US" dirty="0" err="1"/>
                  <a:t>Frobenius</a:t>
                </a:r>
                <a:r>
                  <a:rPr lang="en-US" dirty="0"/>
                  <a:t> norm of a local linear approximation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every training point </a:t>
                </a:r>
                <a14:m>
                  <m:oMath xmlns:m="http://schemas.openxmlformats.org/officeDocument/2006/math">
                    <m:r>
                      <a:rPr lang="en-US" b="0" i="1" smtClean="0">
                        <a:latin typeface="Cambria Math" panose="02040503050406030204" pitchFamily="18" charset="0"/>
                      </a:rPr>
                      <m:t>𝑥</m:t>
                    </m:r>
                  </m:oMath>
                </a14:m>
                <a:r>
                  <a:rPr lang="en-US" dirty="0"/>
                  <a:t> to encourage a contraction</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64871"/>
                <a:ext cx="8821356" cy="5611700"/>
              </a:xfrm>
              <a:blipFill rotWithShape="1">
                <a:blip r:embed="rId1"/>
                <a:stretch>
                  <a:fillRect l="-1" t="-11" r="7" b="3"/>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Contractive </a:t>
            </a:r>
            <a:r>
              <a:rPr lang="en-US" dirty="0" err="1"/>
              <a:t>Autoencoders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pPr marL="0" indent="0">
                  <a:buNone/>
                </a:pPr>
                <a:r>
                  <a:rPr lang="en-US" dirty="0"/>
                  <a:t>The two forces in a contractive AE:</a:t>
                </a:r>
                <a:endParaRPr lang="en-US" dirty="0"/>
              </a:p>
              <a:p>
                <a:r>
                  <a:rPr lang="en-US" dirty="0"/>
                  <a:t>Reconstruction error and the contractive penalty </a:t>
                </a:r>
                <a14:m>
                  <m:oMath xmlns:m="http://schemas.openxmlformats.org/officeDocument/2006/math">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endParaRPr lang="en-US" dirty="0"/>
              </a:p>
              <a:p>
                <a:pPr lvl="1"/>
                <a:r>
                  <a:rPr lang="en-US" dirty="0"/>
                  <a:t>Reconstruction error alone would encourage the identity function</a:t>
                </a:r>
                <a:endParaRPr lang="en-US" dirty="0"/>
              </a:p>
              <a:p>
                <a:pPr lvl="1"/>
                <a:r>
                  <a:rPr lang="en-US" dirty="0"/>
                  <a:t>Contractive penalty alone would encourage constant features </a:t>
                </a:r>
                <a:r>
                  <a:rPr lang="en-US" dirty="0" err="1"/>
                  <a:t>wrt</a:t>
                </a:r>
                <a:r>
                  <a:rPr lang="en-US" dirty="0"/>
                  <a:t> </a:t>
                </a:r>
                <a14:m>
                  <m:oMath xmlns:m="http://schemas.openxmlformats.org/officeDocument/2006/math">
                    <m:r>
                      <a:rPr lang="en-US" b="0" i="1" smtClean="0">
                        <a:latin typeface="Cambria Math" panose="02040503050406030204" pitchFamily="18" charset="0"/>
                      </a:rPr>
                      <m:t>𝑥</m:t>
                    </m:r>
                  </m:oMath>
                </a14:m>
                <a:endParaRPr lang="en-US" dirty="0"/>
              </a:p>
              <a:p>
                <a:r>
                  <a:rPr lang="en-US" dirty="0"/>
                  <a:t>The compromise yields an AE with mostly tiny derivatives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r>
                          <a:rPr lang="en-US" b="0" i="1" smtClean="0">
                            <a:latin typeface="Cambria Math" panose="02040503050406030204" pitchFamily="18" charset="0"/>
                          </a:rPr>
                          <m:t>𝜕</m:t>
                        </m:r>
                        <m:r>
                          <a:rPr lang="en-US" b="0" i="1" smtClean="0">
                            <a:latin typeface="Cambria Math" panose="02040503050406030204" pitchFamily="18" charset="0"/>
                          </a:rPr>
                          <m:t>𝑥</m:t>
                        </m:r>
                      </m:den>
                    </m:f>
                  </m:oMath>
                </a14:m>
                <a:endParaRPr lang="en-US" dirty="0"/>
              </a:p>
              <a:p>
                <a:pPr lvl="1"/>
                <a:r>
                  <a:rPr lang="en-US" dirty="0"/>
                  <a:t>Only a small number of directions may have significant derivatives</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blipFill rotWithShape="1">
                <a:blip r:embed="rId1"/>
                <a:stretch>
                  <a:fillRect l="-1" t="-12" r="7" b="6"/>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Contractive </a:t>
            </a:r>
            <a:r>
              <a:rPr lang="en-US" dirty="0" err="1"/>
              <a:t>Autoencoders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601899"/>
                <a:ext cx="8821356" cy="5112092"/>
              </a:xfrm>
            </p:spPr>
            <p:txBody>
              <a:bodyPr/>
              <a:lstStyle/>
              <a:p>
                <a:r>
                  <a:rPr lang="en-US" dirty="0"/>
                  <a:t>Goal of a contractive AE is to learn the manifold structure</a:t>
                </a:r>
                <a:endParaRPr lang="en-US" dirty="0"/>
              </a:p>
              <a:p>
                <a:r>
                  <a:rPr lang="en-US" dirty="0"/>
                  <a:t>Directions </a:t>
                </a:r>
                <a14:m>
                  <m:oMath xmlns:m="http://schemas.openxmlformats.org/officeDocument/2006/math">
                    <m:r>
                      <a:rPr lang="en-US" b="0" i="1" smtClean="0">
                        <a:latin typeface="Cambria Math" panose="02040503050406030204" pitchFamily="18" charset="0"/>
                      </a:rPr>
                      <m:t>𝑥</m:t>
                    </m:r>
                  </m:oMath>
                </a14:m>
                <a:r>
                  <a:rPr lang="en-US" dirty="0"/>
                  <a:t> with large </a:t>
                </a:r>
                <a14:m>
                  <m:oMath xmlns:m="http://schemas.openxmlformats.org/officeDocument/2006/math">
                    <m:r>
                      <a:rPr lang="en-US" b="0" i="1" smtClean="0">
                        <a:latin typeface="Cambria Math" panose="02040503050406030204" pitchFamily="18" charset="0"/>
                      </a:rPr>
                      <m:t>𝐽𝑥</m:t>
                    </m:r>
                  </m:oMath>
                </a14:m>
                <a:r>
                  <a:rPr lang="en-US" dirty="0"/>
                  <a:t> rapidly change </a:t>
                </a:r>
                <a14:m>
                  <m:oMath xmlns:m="http://schemas.openxmlformats.org/officeDocument/2006/math">
                    <m:r>
                      <a:rPr lang="en-US" b="0" i="1" smtClean="0">
                        <a:latin typeface="Cambria Math" panose="02040503050406030204" pitchFamily="18" charset="0"/>
                      </a:rPr>
                      <m:t>𝑧</m:t>
                    </m:r>
                  </m:oMath>
                </a14:m>
                <a:endParaRPr lang="en-US" dirty="0"/>
              </a:p>
              <a:p>
                <a:pPr lvl="1"/>
                <a:r>
                  <a:rPr lang="en-US" dirty="0"/>
                  <a:t>Likely to approximate the directions (i.e. tangent planes) of the manifold</a:t>
                </a:r>
                <a:endParaRPr lang="en-US" dirty="0"/>
              </a:p>
              <a:p>
                <a:r>
                  <a:rPr lang="en-US" dirty="0"/>
                  <a:t>Experimentally, training contractive AE results in most singular values of </a:t>
                </a:r>
                <a14:m>
                  <m:oMath xmlns:m="http://schemas.openxmlformats.org/officeDocument/2006/math">
                    <m:r>
                      <a:rPr lang="en-US" b="0" i="1" smtClean="0">
                        <a:latin typeface="Cambria Math" panose="02040503050406030204" pitchFamily="18" charset="0"/>
                      </a:rPr>
                      <m:t>𝐽</m:t>
                    </m:r>
                  </m:oMath>
                </a14:m>
                <a:r>
                  <a:rPr lang="en-US" dirty="0"/>
                  <a:t> being less than 1 (i.e. contractive)</a:t>
                </a:r>
                <a:endParaRPr lang="en-US" dirty="0"/>
              </a:p>
              <a:p>
                <a:r>
                  <a:rPr lang="en-US" dirty="0"/>
                  <a:t>Directions with the largest singular values interpreted as the tangent directions</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601899"/>
                <a:ext cx="8821356" cy="5112092"/>
              </a:xfrm>
              <a:blipFill rotWithShape="1">
                <a:blip r:embed="rId1"/>
                <a:stretch>
                  <a:fillRect l="-1" t="-8" r="7" b="3"/>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Contractive </a:t>
            </a:r>
            <a:r>
              <a:rPr lang="en-US" dirty="0" err="1"/>
              <a:t>Autoencoders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Experimentally obtained tangent vectors</a:t>
            </a:r>
            <a:endParaRPr lang="en-US" dirty="0"/>
          </a:p>
          <a:p>
            <a:pPr lvl="1"/>
            <a:r>
              <a:rPr lang="en-US" dirty="0"/>
              <a:t>Correspond to meaningful transformations</a:t>
            </a:r>
            <a:endParaRPr lang="en-US" dirty="0"/>
          </a:p>
        </p:txBody>
      </p:sp>
      <p:sp>
        <p:nvSpPr>
          <p:cNvPr id="3" name="Title 2"/>
          <p:cNvSpPr>
            <a:spLocks noGrp="1"/>
          </p:cNvSpPr>
          <p:nvPr>
            <p:ph type="title"/>
          </p:nvPr>
        </p:nvSpPr>
        <p:spPr/>
        <p:txBody>
          <a:bodyPr/>
          <a:lstStyle/>
          <a:p>
            <a:r>
              <a:rPr lang="en-US" dirty="0"/>
              <a:t>Contractive </a:t>
            </a:r>
            <a:r>
              <a:rPr lang="en-US" dirty="0" err="1"/>
              <a:t>Autoencoders</a:t>
            </a:r>
            <a:endParaRPr lang="en-US" dirty="0"/>
          </a:p>
        </p:txBody>
      </p:sp>
      <p:pic>
        <p:nvPicPr>
          <p:cNvPr id="6" name="Picture 5"/>
          <p:cNvPicPr>
            <a:picLocks noChangeAspect="1"/>
          </p:cNvPicPr>
          <p:nvPr/>
        </p:nvPicPr>
        <p:blipFill rotWithShape="1">
          <a:blip r:embed="rId1"/>
          <a:srcRect l="19299" t="27099" r="4159" b="40596"/>
          <a:stretch>
            <a:fillRect/>
          </a:stretch>
        </p:blipFill>
        <p:spPr>
          <a:xfrm>
            <a:off x="449370" y="2702569"/>
            <a:ext cx="8243214" cy="33063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Contractive </a:t>
            </a:r>
            <a:r>
              <a:rPr lang="en-US" dirty="0" err="1"/>
              <a:t>Autoencoders</a:t>
            </a:r>
            <a:endParaRPr lang="en-US" dirty="0"/>
          </a:p>
        </p:txBody>
      </p:sp>
      <p:pic>
        <p:nvPicPr>
          <p:cNvPr id="5" name="Picture 4"/>
          <p:cNvPicPr>
            <a:picLocks noChangeAspect="1"/>
          </p:cNvPicPr>
          <p:nvPr/>
        </p:nvPicPr>
        <p:blipFill>
          <a:blip r:embed="rId1"/>
          <a:stretch>
            <a:fillRect/>
          </a:stretch>
        </p:blipFill>
        <p:spPr>
          <a:xfrm>
            <a:off x="2091601" y="3947962"/>
            <a:ext cx="4960862" cy="2752674"/>
          </a:xfrm>
          <a:prstGeom prst="rect">
            <a:avLst/>
          </a:prstGeom>
        </p:spPr>
      </p:pic>
      <p:pic>
        <p:nvPicPr>
          <p:cNvPr id="2" name="Picture 1"/>
          <p:cNvPicPr>
            <a:picLocks noChangeAspect="1"/>
          </p:cNvPicPr>
          <p:nvPr/>
        </p:nvPicPr>
        <p:blipFill>
          <a:blip r:embed="rId2"/>
          <a:stretch>
            <a:fillRect/>
          </a:stretch>
        </p:blipFill>
        <p:spPr>
          <a:xfrm>
            <a:off x="2091690" y="867410"/>
            <a:ext cx="5308600" cy="3080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1674688" y="1488794"/>
            <a:ext cx="5429781" cy="5215094"/>
          </a:xfrm>
          <a:prstGeom prst="rect">
            <a:avLst/>
          </a:prstGeom>
        </p:spPr>
      </p:pic>
      <p:sp>
        <p:nvSpPr>
          <p:cNvPr id="3" name="Title 1"/>
          <p:cNvSpPr>
            <a:spLocks noGrp="1"/>
          </p:cNvSpPr>
          <p:nvPr>
            <p:ph type="title"/>
          </p:nvPr>
        </p:nvSpPr>
        <p:spPr>
          <a:xfrm>
            <a:off x="457200" y="274638"/>
            <a:ext cx="8229600" cy="1143000"/>
          </a:xfrm>
        </p:spPr>
        <p:txBody>
          <a:bodyPr>
            <a:normAutofit fontScale="90000"/>
          </a:bodyPr>
          <a:lstStyle/>
          <a:p>
            <a:r>
              <a:rPr lang="en-US" dirty="0"/>
              <a:t>Non-Linear Dimensionality Reduction: Diffusion Map Steps</a:t>
            </a:r>
            <a:endParaRPr lang="en-US" dirty="0"/>
          </a:p>
        </p:txBody>
      </p:sp>
      <p:pic>
        <p:nvPicPr>
          <p:cNvPr id="5" name="Picture 4"/>
          <p:cNvPicPr>
            <a:picLocks noChangeAspect="1"/>
          </p:cNvPicPr>
          <p:nvPr/>
        </p:nvPicPr>
        <p:blipFill>
          <a:blip r:embed="rId2"/>
          <a:stretch>
            <a:fillRect/>
          </a:stretch>
        </p:blipFill>
        <p:spPr>
          <a:xfrm>
            <a:off x="4243226" y="1724613"/>
            <a:ext cx="630819" cy="221039"/>
          </a:xfrm>
          <a:prstGeom prst="rect">
            <a:avLst/>
          </a:prstGeom>
        </p:spPr>
      </p:pic>
      <p:pic>
        <p:nvPicPr>
          <p:cNvPr id="7" name="Picture 6"/>
          <p:cNvPicPr>
            <a:picLocks noChangeAspect="1"/>
          </p:cNvPicPr>
          <p:nvPr/>
        </p:nvPicPr>
        <p:blipFill>
          <a:blip r:embed="rId2"/>
          <a:stretch>
            <a:fillRect/>
          </a:stretch>
        </p:blipFill>
        <p:spPr>
          <a:xfrm rot="16200000">
            <a:off x="3496603" y="1941884"/>
            <a:ext cx="773414" cy="362024"/>
          </a:xfrm>
          <a:prstGeom prst="rect">
            <a:avLst/>
          </a:prstGeom>
        </p:spPr>
      </p:pic>
      <p:pic>
        <p:nvPicPr>
          <p:cNvPr id="8" name="Picture 7"/>
          <p:cNvPicPr>
            <a:picLocks noChangeAspect="1"/>
          </p:cNvPicPr>
          <p:nvPr/>
        </p:nvPicPr>
        <p:blipFill>
          <a:blip r:embed="rId2"/>
          <a:stretch>
            <a:fillRect/>
          </a:stretch>
        </p:blipFill>
        <p:spPr>
          <a:xfrm>
            <a:off x="4558635" y="3056928"/>
            <a:ext cx="630819" cy="221039"/>
          </a:xfrm>
          <a:prstGeom prst="rect">
            <a:avLst/>
          </a:prstGeom>
        </p:spPr>
      </p:pic>
      <p:pic>
        <p:nvPicPr>
          <p:cNvPr id="10" name="Picture 9"/>
          <p:cNvPicPr>
            <a:picLocks noChangeAspect="1"/>
          </p:cNvPicPr>
          <p:nvPr/>
        </p:nvPicPr>
        <p:blipFill>
          <a:blip r:embed="rId2"/>
          <a:stretch>
            <a:fillRect/>
          </a:stretch>
        </p:blipFill>
        <p:spPr>
          <a:xfrm rot="16200000">
            <a:off x="3881778" y="3377658"/>
            <a:ext cx="773414" cy="36202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r>
                  <a:rPr lang="en-US" dirty="0"/>
                  <a:t>Practical issue: deep contractive AEs expensive to compute</a:t>
                </a:r>
                <a:endParaRPr lang="en-US" dirty="0"/>
              </a:p>
              <a:p>
                <a:r>
                  <a:rPr lang="en-US" dirty="0"/>
                  <a:t>One strategy:</a:t>
                </a:r>
                <a:endParaRPr lang="en-US" dirty="0"/>
              </a:p>
              <a:p>
                <a:pPr lvl="1"/>
                <a:r>
                  <a:rPr lang="en-US" dirty="0"/>
                  <a:t>Separately train a series of single-layer </a:t>
                </a:r>
                <a:r>
                  <a:rPr lang="en-US" dirty="0" err="1"/>
                  <a:t>autoencoders</a:t>
                </a:r>
                <a:r>
                  <a:rPr lang="en-US" dirty="0"/>
                  <a:t> to reconstruct the previous </a:t>
                </a:r>
                <a:r>
                  <a:rPr lang="en-US" dirty="0" err="1"/>
                  <a:t>autoencoder’s</a:t>
                </a:r>
                <a:r>
                  <a:rPr lang="en-US" dirty="0"/>
                  <a:t> hidden layer</a:t>
                </a:r>
                <a:endParaRPr lang="en-US" dirty="0"/>
              </a:p>
              <a:p>
                <a:pPr lvl="1"/>
                <a:r>
                  <a:rPr lang="en-US" dirty="0"/>
                  <a:t>Compose these together to form a deep AE</a:t>
                </a:r>
                <a:endParaRPr lang="en-US" dirty="0"/>
              </a:p>
              <a:p>
                <a:r>
                  <a:rPr lang="en-US" dirty="0"/>
                  <a:t>Practical issue: Can obtain useless results</a:t>
                </a:r>
                <a:endParaRPr lang="en-US" dirty="0"/>
              </a:p>
              <a:p>
                <a:pPr lvl="1"/>
                <a:r>
                  <a:rPr lang="en-US" dirty="0"/>
                  <a:t>E.g., encoder multiply by </a:t>
                </a:r>
                <a14:m>
                  <m:oMath xmlns:m="http://schemas.openxmlformats.org/officeDocument/2006/math">
                    <m:r>
                      <a:rPr lang="en-US" b="0" i="1" smtClean="0">
                        <a:latin typeface="Cambria Math" panose="02040503050406030204" pitchFamily="18" charset="0"/>
                      </a:rPr>
                      <m:t>𝜖</m:t>
                    </m:r>
                  </m:oMath>
                </a14:m>
                <a:r>
                  <a:rPr lang="en-US" dirty="0"/>
                  <a:t> and decoder divide by </a:t>
                </a:r>
                <a14:m>
                  <m:oMath xmlns:m="http://schemas.openxmlformats.org/officeDocument/2006/math">
                    <m:r>
                      <a:rPr lang="en-US" b="0" i="1" smtClean="0">
                        <a:latin typeface="Cambria Math" panose="02040503050406030204" pitchFamily="18" charset="0"/>
                      </a:rPr>
                      <m:t>𝜖</m:t>
                    </m:r>
                  </m:oMath>
                </a14:m>
                <a:endParaRPr lang="en-US" dirty="0"/>
              </a:p>
              <a:p>
                <a:pPr lvl="2"/>
                <a:r>
                  <a:rPr lang="en-US" dirty="0"/>
                  <a:t>Driving </a:t>
                </a:r>
                <a14:m>
                  <m:oMath xmlns:m="http://schemas.openxmlformats.org/officeDocument/2006/math">
                    <m:r>
                      <a:rPr lang="en-US" b="0" i="1" smtClean="0">
                        <a:latin typeface="Cambria Math" panose="02040503050406030204" pitchFamily="18" charset="0"/>
                      </a:rPr>
                      <m:t>𝜖</m:t>
                    </m:r>
                  </m:oMath>
                </a14:m>
                <a:r>
                  <a:rPr lang="en-US" dirty="0"/>
                  <a:t> to zero satisfies the contractive penalty</a:t>
                </a:r>
                <a:endParaRPr lang="en-US" dirty="0"/>
              </a:p>
              <a:p>
                <a:r>
                  <a:rPr lang="en-US" dirty="0"/>
                  <a:t>Strategy: tie the weights of </a:t>
                </a:r>
                <a14:m>
                  <m:oMath xmlns:m="http://schemas.openxmlformats.org/officeDocument/2006/math">
                    <m:r>
                      <a:rPr lang="en-US" b="0" i="1" smtClean="0">
                        <a:latin typeface="Cambria Math" panose="02040503050406030204" pitchFamily="18" charset="0"/>
                      </a:rPr>
                      <m:t>𝑓</m:t>
                    </m:r>
                  </m:oMath>
                </a14:m>
                <a:r>
                  <a:rPr lang="en-US" dirty="0"/>
                  <a:t> and </a:t>
                </a:r>
                <a14:m>
                  <m:oMath xmlns:m="http://schemas.openxmlformats.org/officeDocument/2006/math">
                    <m:r>
                      <a:rPr lang="en-US" b="0" i="1" smtClean="0">
                        <a:latin typeface="Cambria Math" panose="02040503050406030204" pitchFamily="18" charset="0"/>
                      </a:rPr>
                      <m:t>𝑔</m:t>
                    </m:r>
                  </m:oMath>
                </a14:m>
                <a:r>
                  <a:rPr lang="en-US" dirty="0"/>
                  <a:t> together</a:t>
                </a:r>
                <a:endParaRPr lang="en-US" dirty="0"/>
              </a:p>
              <a:p>
                <a:pPr lvl="1"/>
                <a:r>
                  <a:rPr lang="en-US" dirty="0"/>
                  <a:t>E.g., set the weight matrix of </a:t>
                </a:r>
                <a14:m>
                  <m:oMath xmlns:m="http://schemas.openxmlformats.org/officeDocument/2006/math">
                    <m:r>
                      <a:rPr lang="en-US" b="0" i="1" smtClean="0">
                        <a:latin typeface="Cambria Math" panose="02040503050406030204" pitchFamily="18" charset="0"/>
                      </a:rPr>
                      <m:t>𝑔</m:t>
                    </m:r>
                  </m:oMath>
                </a14:m>
                <a:r>
                  <a:rPr lang="en-US" dirty="0"/>
                  <a:t> to be the transpose of the weight matrix of </a:t>
                </a:r>
                <a14:m>
                  <m:oMath xmlns:m="http://schemas.openxmlformats.org/officeDocument/2006/math">
                    <m:r>
                      <a:rPr lang="en-US" b="0" i="1" smtClean="0">
                        <a:latin typeface="Cambria Math" panose="02040503050406030204" pitchFamily="18" charset="0"/>
                      </a:rPr>
                      <m:t>𝑓</m:t>
                    </m:r>
                  </m:oMath>
                </a14:m>
                <a:endParaRPr lang="en-US" dirty="0"/>
              </a:p>
              <a:p>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blipFill rotWithShape="1">
                <a:blip r:embed="rId1"/>
                <a:stretch>
                  <a:fillRect l="-1" t="-12" r="7" b="-11583"/>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Contractive </a:t>
            </a:r>
            <a:r>
              <a:rPr lang="en-US" dirty="0" err="1"/>
              <a:t>Autoencoders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469827" y="2568626"/>
            <a:ext cx="6264473" cy="1478180"/>
          </a:xfrm>
          <a:prstGeom prst="rect">
            <a:avLst/>
          </a:prstGeom>
        </p:spPr>
        <p:txBody>
          <a:bodyPr vert="horz" lIns="68580" tIns="34290" rIns="68580" bIns="34290" rtlCol="0" anchor="ctr">
            <a:normAutofit fontScale="97500" lnSpcReduction="10000"/>
          </a:bodyPr>
          <a:lstStyle>
            <a:lvl1pPr algn="l" defTabSz="914400" rtl="0" eaLnBrk="1" latinLnBrk="0" hangingPunct="1">
              <a:lnSpc>
                <a:spcPct val="90000"/>
              </a:lnSpc>
              <a:spcBef>
                <a:spcPct val="0"/>
              </a:spcBef>
              <a:buNone/>
              <a:defRPr sz="4400" b="0" i="0" kern="1200">
                <a:solidFill>
                  <a:schemeClr val="tx1"/>
                </a:solidFill>
                <a:latin typeface="Avenir Medium" panose="02000503020000020003" charset="0"/>
                <a:ea typeface="Avenir Medium" panose="02000503020000020003" charset="0"/>
                <a:cs typeface="Avenir Medium" panose="02000503020000020003" charset="0"/>
              </a:defRPr>
            </a:lvl1pPr>
          </a:lstStyle>
          <a:p>
            <a:pPr>
              <a:lnSpc>
                <a:spcPct val="100000"/>
              </a:lnSpc>
            </a:pPr>
            <a:r>
              <a:rPr lang="en-US" sz="4050" dirty="0"/>
              <a:t>SAUCIE</a:t>
            </a:r>
            <a:endParaRPr lang="en-US" sz="4050" dirty="0"/>
          </a:p>
          <a:p>
            <a:pPr>
              <a:lnSpc>
                <a:spcPct val="100000"/>
              </a:lnSpc>
            </a:pPr>
            <a:r>
              <a:rPr lang="en-US" sz="1800" dirty="0">
                <a:latin typeface="Avenir Light" panose="02000503020000020003" charset="0"/>
                <a:ea typeface="Avenir Light" panose="02000503020000020003" charset="0"/>
                <a:cs typeface="Avenir Light" panose="02000503020000020003" charset="0"/>
              </a:rPr>
              <a:t>Sparse </a:t>
            </a:r>
            <a:r>
              <a:rPr lang="en-US" sz="1800" dirty="0" err="1">
                <a:latin typeface="Avenir Light" panose="02000503020000020003" charset="0"/>
                <a:ea typeface="Avenir Light" panose="02000503020000020003" charset="0"/>
                <a:cs typeface="Avenir Light" panose="02000503020000020003" charset="0"/>
              </a:rPr>
              <a:t>Autoencoder</a:t>
            </a:r>
            <a:r>
              <a:rPr lang="en-US" sz="1800" dirty="0">
                <a:latin typeface="Avenir Light" panose="02000503020000020003" charset="0"/>
                <a:ea typeface="Avenir Light" panose="02000503020000020003" charset="0"/>
                <a:cs typeface="Avenir Light" panose="02000503020000020003" charset="0"/>
              </a:rPr>
              <a:t> for Clustering Imputation and Embedding</a:t>
            </a:r>
            <a:br>
              <a:rPr lang="en-US" sz="1800" dirty="0">
                <a:latin typeface="Avenir Light" panose="02000503020000020003" charset="0"/>
                <a:ea typeface="Avenir Light" panose="02000503020000020003" charset="0"/>
                <a:cs typeface="Avenir Light" panose="02000503020000020003" charset="0"/>
              </a:rPr>
            </a:br>
            <a:r>
              <a:rPr lang="en-US" sz="2400" dirty="0">
                <a:latin typeface="Avenir Light" panose="02000503020000020003" charset="0"/>
                <a:ea typeface="Avenir Light" panose="02000503020000020003" charset="0"/>
                <a:cs typeface="Avenir Light" panose="02000503020000020003" charset="0"/>
              </a:rPr>
              <a:t>(</a:t>
            </a:r>
            <a:r>
              <a:rPr lang="en-US" sz="1575" dirty="0" err="1">
                <a:latin typeface="Avenir Light" panose="02000503020000020003" charset="0"/>
                <a:ea typeface="Avenir Light" panose="02000503020000020003" charset="0"/>
                <a:cs typeface="Avenir Light" panose="02000503020000020003" charset="0"/>
              </a:rPr>
              <a:t>Amodio</a:t>
            </a:r>
            <a:r>
              <a:rPr lang="en-US" sz="1575" dirty="0">
                <a:latin typeface="Avenir Light" panose="02000503020000020003" charset="0"/>
                <a:ea typeface="Avenir Light" panose="02000503020000020003" charset="0"/>
                <a:cs typeface="Avenir Light" panose="02000503020000020003" charset="0"/>
              </a:rPr>
              <a:t>, van </a:t>
            </a:r>
            <a:r>
              <a:rPr lang="en-US" sz="1575" dirty="0" err="1">
                <a:latin typeface="Avenir Light" panose="02000503020000020003" charset="0"/>
                <a:ea typeface="Avenir Light" panose="02000503020000020003" charset="0"/>
                <a:cs typeface="Avenir Light" panose="02000503020000020003" charset="0"/>
              </a:rPr>
              <a:t>Dijk</a:t>
            </a:r>
            <a:r>
              <a:rPr lang="en-US" sz="1575" dirty="0">
                <a:latin typeface="Avenir Light" panose="02000503020000020003" charset="0"/>
                <a:ea typeface="Avenir Light" panose="02000503020000020003" charset="0"/>
                <a:cs typeface="Avenir Light" panose="02000503020000020003" charset="0"/>
              </a:rPr>
              <a:t>, Srinivasan et al. 2019, Nature Methods)</a:t>
            </a:r>
            <a:endParaRPr lang="en-US" sz="1800" dirty="0">
              <a:latin typeface="Avenir Light" panose="02000503020000020003" charset="0"/>
              <a:ea typeface="Avenir Light" panose="02000503020000020003" charset="0"/>
              <a:cs typeface="Avenir Light" panose="02000503020000020003" charset="0"/>
            </a:endParaRPr>
          </a:p>
        </p:txBody>
      </p:sp>
      <p:sp>
        <p:nvSpPr>
          <p:cNvPr id="6" name="Content Placeholder 4"/>
          <p:cNvSpPr txBox="1"/>
          <p:nvPr/>
        </p:nvSpPr>
        <p:spPr>
          <a:xfrm>
            <a:off x="1469827" y="3935566"/>
            <a:ext cx="5625704" cy="10445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Light" panose="02000503020000020003" charset="0"/>
                <a:ea typeface="Avenir Light" panose="02000503020000020003" charset="0"/>
                <a:cs typeface="Avenir Light" panose="02000503020000020003"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Light" panose="02000503020000020003" charset="0"/>
                <a:ea typeface="Avenir Light" panose="02000503020000020003" charset="0"/>
                <a:cs typeface="Avenir Light" panose="02000503020000020003"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Light" panose="02000503020000020003" charset="0"/>
                <a:ea typeface="Avenir Light" panose="02000503020000020003" charset="0"/>
                <a:cs typeface="Avenir Light" panose="02000503020000020003"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Light" panose="02000503020000020003" charset="0"/>
                <a:ea typeface="Avenir Light" panose="02000503020000020003" charset="0"/>
                <a:cs typeface="Avenir Light" panose="02000503020000020003"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Light" panose="02000503020000020003" charset="0"/>
                <a:ea typeface="Avenir Light" panose="02000503020000020003" charset="0"/>
                <a:cs typeface="Avenir Light" panose="02000503020000020003"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800" dirty="0">
                <a:latin typeface="Avenir Medium" panose="02000503020000020003" charset="0"/>
                <a:ea typeface="Avenir Medium" panose="02000503020000020003" charset="0"/>
                <a:cs typeface="Avenir Medium" panose="02000503020000020003" charset="0"/>
              </a:rPr>
              <a:t>Main idea: </a:t>
            </a:r>
            <a:r>
              <a:rPr lang="en-US" sz="1800" b="1" dirty="0">
                <a:latin typeface="Avenir Medium" panose="02000503020000020003" charset="0"/>
                <a:ea typeface="Avenir Medium" panose="02000503020000020003" charset="0"/>
                <a:cs typeface="Avenir Medium" panose="02000503020000020003" charset="0"/>
              </a:rPr>
              <a:t>Let a neural network merge and find emergent patterns in </a:t>
            </a:r>
            <a:r>
              <a:rPr lang="en-US" sz="1800" b="1" dirty="0" err="1">
                <a:latin typeface="Avenir Medium" panose="02000503020000020003" charset="0"/>
                <a:ea typeface="Avenir Medium" panose="02000503020000020003" charset="0"/>
                <a:cs typeface="Avenir Medium" panose="02000503020000020003" charset="0"/>
              </a:rPr>
              <a:t>multisample</a:t>
            </a:r>
            <a:r>
              <a:rPr lang="en-US" sz="1800" b="1" dirty="0">
                <a:latin typeface="Avenir Medium" panose="02000503020000020003" charset="0"/>
                <a:ea typeface="Avenir Medium" panose="02000503020000020003" charset="0"/>
                <a:cs typeface="Avenir Medium" panose="02000503020000020003" charset="0"/>
              </a:rPr>
              <a:t> data</a:t>
            </a:r>
            <a:endParaRPr lang="en-US" sz="1800" b="1" dirty="0">
              <a:latin typeface="Avenir Medium" panose="02000503020000020003" charset="0"/>
              <a:ea typeface="Avenir Medium" panose="02000503020000020003" charset="0"/>
              <a:cs typeface="Avenir Medium" panose="02000503020000020003" charset="0"/>
            </a:endParaRPr>
          </a:p>
        </p:txBody>
      </p:sp>
      <p:sp>
        <p:nvSpPr>
          <p:cNvPr id="2" name="Rectangle 1"/>
          <p:cNvSpPr/>
          <p:nvPr/>
        </p:nvSpPr>
        <p:spPr>
          <a:xfrm>
            <a:off x="6349877" y="4322219"/>
            <a:ext cx="3429000" cy="1338828"/>
          </a:xfrm>
          <a:prstGeom prst="rect">
            <a:avLst/>
          </a:prstGeom>
        </p:spPr>
        <p:txBody>
          <a:bodyPr>
            <a:spAutoFit/>
          </a:bodyPr>
          <a:lstStyle/>
          <a:p>
            <a:r>
              <a:rPr lang="en-US" sz="1350" b="1" dirty="0">
                <a:latin typeface="Avenir Medium" panose="02000503020000020003"/>
                <a:cs typeface="Avenir Medium" panose="02000503020000020003"/>
              </a:rPr>
              <a:t>Matthew </a:t>
            </a:r>
            <a:r>
              <a:rPr lang="en-US" sz="1350" b="1" dirty="0" err="1">
                <a:latin typeface="Avenir Medium" panose="02000503020000020003"/>
                <a:cs typeface="Avenir Medium" panose="02000503020000020003"/>
              </a:rPr>
              <a:t>Amodio</a:t>
            </a:r>
            <a:r>
              <a:rPr lang="en-US" sz="1350" b="1" dirty="0">
                <a:latin typeface="Avenir Medium" panose="02000503020000020003"/>
                <a:cs typeface="Avenir Medium" panose="02000503020000020003"/>
              </a:rPr>
              <a:t> </a:t>
            </a:r>
            <a:endParaRPr lang="en-US" sz="1350" b="1" dirty="0">
              <a:latin typeface="Avenir Medium" panose="02000503020000020003"/>
              <a:cs typeface="Avenir Medium" panose="02000503020000020003"/>
            </a:endParaRPr>
          </a:p>
          <a:p>
            <a:r>
              <a:rPr lang="en-US" sz="1350" b="1" dirty="0">
                <a:latin typeface="Avenir Medium" panose="02000503020000020003"/>
                <a:cs typeface="Avenir Medium" panose="02000503020000020003"/>
              </a:rPr>
              <a:t>David van </a:t>
            </a:r>
            <a:r>
              <a:rPr lang="en-US" sz="1350" b="1" dirty="0" err="1">
                <a:latin typeface="Avenir Medium" panose="02000503020000020003"/>
                <a:cs typeface="Avenir Medium" panose="02000503020000020003"/>
              </a:rPr>
              <a:t>Dijk</a:t>
            </a:r>
            <a:endParaRPr lang="en-US" sz="1350" b="1" dirty="0">
              <a:latin typeface="Avenir Medium" panose="02000503020000020003"/>
              <a:cs typeface="Avenir Medium" panose="02000503020000020003"/>
            </a:endParaRPr>
          </a:p>
          <a:p>
            <a:r>
              <a:rPr lang="en-US" sz="1350" b="1" dirty="0">
                <a:latin typeface="Avenir Medium" panose="02000503020000020003"/>
                <a:cs typeface="Avenir Medium" panose="02000503020000020003"/>
              </a:rPr>
              <a:t>Krishnan Srinivasan</a:t>
            </a:r>
            <a:endParaRPr lang="en-US" sz="1350" b="1" dirty="0">
              <a:latin typeface="Avenir Medium" panose="02000503020000020003"/>
              <a:cs typeface="Avenir Medium" panose="02000503020000020003"/>
            </a:endParaRPr>
          </a:p>
          <a:p>
            <a:r>
              <a:rPr lang="en-US" sz="1350" dirty="0">
                <a:latin typeface="Avenir Medium" panose="02000503020000020003"/>
                <a:cs typeface="Avenir Medium" panose="02000503020000020003"/>
              </a:rPr>
              <a:t>Kevin Moon</a:t>
            </a:r>
            <a:endParaRPr lang="en-US" sz="1350" dirty="0">
              <a:latin typeface="Avenir Medium" panose="02000503020000020003"/>
              <a:cs typeface="Avenir Medium" panose="02000503020000020003"/>
            </a:endParaRPr>
          </a:p>
          <a:p>
            <a:r>
              <a:rPr lang="en-US" sz="1350" dirty="0">
                <a:latin typeface="Avenir Medium" panose="02000503020000020003"/>
                <a:cs typeface="Avenir Medium" panose="02000503020000020003"/>
              </a:rPr>
              <a:t>Guy Wolf</a:t>
            </a:r>
            <a:endParaRPr lang="en-US" sz="1350" dirty="0">
              <a:latin typeface="Avenir Medium" panose="02000503020000020003"/>
              <a:cs typeface="Avenir Medium" panose="02000503020000020003"/>
            </a:endParaRPr>
          </a:p>
          <a:p>
            <a:endParaRPr lang="en-US" sz="1350" dirty="0">
              <a:latin typeface="Avenir Medium" panose="02000503020000020003"/>
              <a:cs typeface="Avenir Medium" panose="020005030200000200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42888" y="270515"/>
            <a:ext cx="8617760" cy="628744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00063" y="90298"/>
            <a:ext cx="7958137" cy="652511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9"/>
          <p:cNvSpPr txBox="1"/>
          <p:nvPr/>
        </p:nvSpPr>
        <p:spPr>
          <a:xfrm>
            <a:off x="866161" y="199273"/>
            <a:ext cx="6763366" cy="607800"/>
          </a:xfrm>
          <a:prstGeom prst="rect">
            <a:avLst/>
          </a:prstGeom>
        </p:spPr>
        <p:txBody>
          <a:bodyPr vert="horz" wrap="square" lIns="68569" tIns="68569" rIns="68569" bIns="68569"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3300" dirty="0"/>
              <a:t>Representation for Clustering </a:t>
            </a:r>
            <a:endParaRPr lang="en-GB" sz="3300" dirty="0"/>
          </a:p>
        </p:txBody>
      </p:sp>
      <p:pic>
        <p:nvPicPr>
          <p:cNvPr id="4" name="Picture 3"/>
          <p:cNvPicPr>
            <a:picLocks noChangeAspect="1"/>
          </p:cNvPicPr>
          <p:nvPr/>
        </p:nvPicPr>
        <p:blipFill>
          <a:blip r:embed="rId1"/>
          <a:stretch>
            <a:fillRect/>
          </a:stretch>
        </p:blipFill>
        <p:spPr>
          <a:xfrm>
            <a:off x="1173725" y="2137365"/>
            <a:ext cx="4045161" cy="3033871"/>
          </a:xfrm>
          <a:prstGeom prst="rect">
            <a:avLst/>
          </a:prstGeom>
        </p:spPr>
      </p:pic>
      <p:sp>
        <p:nvSpPr>
          <p:cNvPr id="5" name="Rectangle 4"/>
          <p:cNvSpPr/>
          <p:nvPr/>
        </p:nvSpPr>
        <p:spPr>
          <a:xfrm>
            <a:off x="2433436" y="2639170"/>
            <a:ext cx="481353" cy="59397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Oval 5"/>
          <p:cNvSpPr/>
          <p:nvPr/>
        </p:nvSpPr>
        <p:spPr>
          <a:xfrm>
            <a:off x="5251255" y="2639169"/>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Oval 6"/>
          <p:cNvSpPr/>
          <p:nvPr/>
        </p:nvSpPr>
        <p:spPr>
          <a:xfrm>
            <a:off x="5251255" y="3480575"/>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Oval 7"/>
          <p:cNvSpPr/>
          <p:nvPr/>
        </p:nvSpPr>
        <p:spPr>
          <a:xfrm>
            <a:off x="5251255" y="3069287"/>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Oval 8"/>
          <p:cNvSpPr/>
          <p:nvPr/>
        </p:nvSpPr>
        <p:spPr>
          <a:xfrm>
            <a:off x="5261497" y="3924235"/>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Oval 9"/>
          <p:cNvSpPr/>
          <p:nvPr/>
        </p:nvSpPr>
        <p:spPr>
          <a:xfrm>
            <a:off x="5251255" y="4373184"/>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Oval 10"/>
          <p:cNvSpPr/>
          <p:nvPr/>
        </p:nvSpPr>
        <p:spPr>
          <a:xfrm>
            <a:off x="5785447" y="3553910"/>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Oval 11"/>
          <p:cNvSpPr/>
          <p:nvPr/>
        </p:nvSpPr>
        <p:spPr>
          <a:xfrm>
            <a:off x="5785447" y="3142622"/>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5795688" y="3997570"/>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Oval 13"/>
          <p:cNvSpPr/>
          <p:nvPr/>
        </p:nvSpPr>
        <p:spPr>
          <a:xfrm>
            <a:off x="7188552" y="2659652"/>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Oval 14"/>
          <p:cNvSpPr/>
          <p:nvPr/>
        </p:nvSpPr>
        <p:spPr>
          <a:xfrm>
            <a:off x="7188552" y="3501057"/>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Oval 15"/>
          <p:cNvSpPr/>
          <p:nvPr/>
        </p:nvSpPr>
        <p:spPr>
          <a:xfrm>
            <a:off x="7188552" y="3089770"/>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Oval 16"/>
          <p:cNvSpPr/>
          <p:nvPr/>
        </p:nvSpPr>
        <p:spPr>
          <a:xfrm>
            <a:off x="7198793" y="3944717"/>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Oval 17"/>
          <p:cNvSpPr/>
          <p:nvPr/>
        </p:nvSpPr>
        <p:spPr>
          <a:xfrm>
            <a:off x="7188552" y="4393667"/>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Oval 18"/>
          <p:cNvSpPr/>
          <p:nvPr/>
        </p:nvSpPr>
        <p:spPr>
          <a:xfrm>
            <a:off x="6247949" y="3750140"/>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p:cNvSpPr/>
          <p:nvPr/>
        </p:nvSpPr>
        <p:spPr>
          <a:xfrm>
            <a:off x="6247949" y="3338852"/>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Oval 20"/>
          <p:cNvSpPr/>
          <p:nvPr/>
        </p:nvSpPr>
        <p:spPr>
          <a:xfrm>
            <a:off x="6698588" y="3553910"/>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Oval 21"/>
          <p:cNvSpPr/>
          <p:nvPr/>
        </p:nvSpPr>
        <p:spPr>
          <a:xfrm>
            <a:off x="6698588" y="3142622"/>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Oval 22"/>
          <p:cNvSpPr/>
          <p:nvPr/>
        </p:nvSpPr>
        <p:spPr>
          <a:xfrm>
            <a:off x="6708829" y="3997570"/>
            <a:ext cx="297257" cy="2867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27" name="Group 26"/>
          <p:cNvGrpSpPr/>
          <p:nvPr/>
        </p:nvGrpSpPr>
        <p:grpSpPr>
          <a:xfrm>
            <a:off x="5786615" y="3143791"/>
            <a:ext cx="307499" cy="1141694"/>
            <a:chOff x="6342327" y="1014763"/>
            <a:chExt cx="409998" cy="1522258"/>
          </a:xfrm>
        </p:grpSpPr>
        <p:sp>
          <p:nvSpPr>
            <p:cNvPr id="24" name="Oval 23"/>
            <p:cNvSpPr/>
            <p:nvPr/>
          </p:nvSpPr>
          <p:spPr>
            <a:xfrm>
              <a:off x="6342327" y="1563146"/>
              <a:ext cx="396343" cy="382328"/>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Oval 24"/>
            <p:cNvSpPr/>
            <p:nvPr/>
          </p:nvSpPr>
          <p:spPr>
            <a:xfrm>
              <a:off x="6342327" y="1014763"/>
              <a:ext cx="396343" cy="382328"/>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Oval 25"/>
            <p:cNvSpPr/>
            <p:nvPr/>
          </p:nvSpPr>
          <p:spPr>
            <a:xfrm>
              <a:off x="6355982" y="2154693"/>
              <a:ext cx="396343" cy="382328"/>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8" name="Rectangle 27"/>
          <p:cNvSpPr/>
          <p:nvPr/>
        </p:nvSpPr>
        <p:spPr>
          <a:xfrm>
            <a:off x="3315852" y="3376517"/>
            <a:ext cx="481353" cy="593974"/>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29" name="Group 28"/>
          <p:cNvGrpSpPr/>
          <p:nvPr/>
        </p:nvGrpSpPr>
        <p:grpSpPr>
          <a:xfrm>
            <a:off x="5785445" y="3142622"/>
            <a:ext cx="307499" cy="1141694"/>
            <a:chOff x="6342327" y="1014763"/>
            <a:chExt cx="409998" cy="1522258"/>
          </a:xfrm>
        </p:grpSpPr>
        <p:sp>
          <p:nvSpPr>
            <p:cNvPr id="30" name="Oval 29"/>
            <p:cNvSpPr/>
            <p:nvPr/>
          </p:nvSpPr>
          <p:spPr>
            <a:xfrm>
              <a:off x="6342327" y="1563146"/>
              <a:ext cx="396343" cy="382328"/>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Oval 30"/>
            <p:cNvSpPr/>
            <p:nvPr/>
          </p:nvSpPr>
          <p:spPr>
            <a:xfrm>
              <a:off x="6342327" y="1014763"/>
              <a:ext cx="396343" cy="382328"/>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2" name="Oval 31"/>
            <p:cNvSpPr/>
            <p:nvPr/>
          </p:nvSpPr>
          <p:spPr>
            <a:xfrm>
              <a:off x="6355982" y="2154693"/>
              <a:ext cx="396343" cy="382328"/>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33" name="TextBox 32"/>
          <p:cNvSpPr txBox="1"/>
          <p:nvPr/>
        </p:nvSpPr>
        <p:spPr>
          <a:xfrm>
            <a:off x="2003291" y="5171236"/>
            <a:ext cx="2777352" cy="507831"/>
          </a:xfrm>
          <a:prstGeom prst="rect">
            <a:avLst/>
          </a:prstGeom>
          <a:noFill/>
        </p:spPr>
        <p:txBody>
          <a:bodyPr wrap="square" rtlCol="0">
            <a:spAutoFit/>
          </a:bodyPr>
          <a:lstStyle/>
          <a:p>
            <a:r>
              <a:rPr lang="en-US" sz="1350" dirty="0"/>
              <a:t>We want: codes for subspaces</a:t>
            </a:r>
            <a:endParaRPr lang="en-US" sz="1350" dirty="0"/>
          </a:p>
          <a:p>
            <a:r>
              <a:rPr lang="en-US" sz="1350" dirty="0"/>
              <a:t>Binary activation, good spacing</a:t>
            </a:r>
            <a:endParaRPr lang="en-US" sz="13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8" grpId="0" animBg="1"/>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idx="4294967295"/>
          </p:nvPr>
        </p:nvSpPr>
        <p:spPr>
          <a:xfrm>
            <a:off x="751861" y="124528"/>
            <a:ext cx="6763366" cy="607800"/>
          </a:xfrm>
          <a:prstGeom prst="rect">
            <a:avLst/>
          </a:prstGeom>
        </p:spPr>
        <p:txBody>
          <a:bodyPr vert="horz" wrap="square" lIns="68569" tIns="68569" rIns="68569" bIns="68569" rtlCol="0" anchor="t" anchorCtr="0">
            <a:noAutofit/>
          </a:bodyPr>
          <a:lstStyle/>
          <a:p>
            <a:pPr>
              <a:spcBef>
                <a:spcPts val="0"/>
              </a:spcBef>
            </a:pPr>
            <a:r>
              <a:rPr lang="en-GB" dirty="0"/>
              <a:t>Clustering</a:t>
            </a:r>
            <a:r>
              <a:rPr lang="en-US" dirty="0"/>
              <a:t>: Information Dimension Regularization</a:t>
            </a:r>
            <a:endParaRPr lang="en-GB" dirty="0"/>
          </a:p>
        </p:txBody>
      </p:sp>
      <p:cxnSp>
        <p:nvCxnSpPr>
          <p:cNvPr id="3" name="Straight Connector 2"/>
          <p:cNvCxnSpPr/>
          <p:nvPr/>
        </p:nvCxnSpPr>
        <p:spPr>
          <a:xfrm>
            <a:off x="1581827" y="2654979"/>
            <a:ext cx="0" cy="1997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581829" y="4652454"/>
            <a:ext cx="161616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778615" y="2654979"/>
            <a:ext cx="0" cy="1997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778617" y="4652454"/>
            <a:ext cx="1616165"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849403" y="3867733"/>
            <a:ext cx="107031" cy="7847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2220577" y="3867733"/>
            <a:ext cx="107031" cy="7847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2595183" y="3882001"/>
            <a:ext cx="107031" cy="7847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2969792" y="3882001"/>
            <a:ext cx="107031" cy="7847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5056895" y="3111547"/>
            <a:ext cx="107031" cy="15409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5395959" y="4452708"/>
            <a:ext cx="107031" cy="1997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5745731" y="4448160"/>
            <a:ext cx="107031" cy="1997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6184553" y="4438442"/>
            <a:ext cx="107031" cy="1997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TextBox 6"/>
          <p:cNvSpPr txBox="1"/>
          <p:nvPr/>
        </p:nvSpPr>
        <p:spPr>
          <a:xfrm>
            <a:off x="1956435" y="2811924"/>
            <a:ext cx="1828386" cy="300082"/>
          </a:xfrm>
          <a:prstGeom prst="rect">
            <a:avLst/>
          </a:prstGeom>
          <a:noFill/>
        </p:spPr>
        <p:txBody>
          <a:bodyPr wrap="none" rtlCol="0">
            <a:spAutoFit/>
          </a:bodyPr>
          <a:lstStyle/>
          <a:p>
            <a:r>
              <a:rPr lang="en-US" sz="1350" dirty="0"/>
              <a:t>High activation entropy</a:t>
            </a:r>
            <a:endParaRPr lang="en-US" sz="1350" dirty="0"/>
          </a:p>
        </p:txBody>
      </p:sp>
      <p:sp>
        <p:nvSpPr>
          <p:cNvPr id="20" name="TextBox 19"/>
          <p:cNvSpPr txBox="1"/>
          <p:nvPr/>
        </p:nvSpPr>
        <p:spPr>
          <a:xfrm>
            <a:off x="5385659" y="2857783"/>
            <a:ext cx="1794209" cy="300082"/>
          </a:xfrm>
          <a:prstGeom prst="rect">
            <a:avLst/>
          </a:prstGeom>
          <a:noFill/>
        </p:spPr>
        <p:txBody>
          <a:bodyPr wrap="none" rtlCol="0">
            <a:spAutoFit/>
          </a:bodyPr>
          <a:lstStyle/>
          <a:p>
            <a:r>
              <a:rPr lang="en-US" sz="1350" dirty="0"/>
              <a:t>Low activation entropy</a:t>
            </a:r>
            <a:endParaRPr lang="en-US" sz="1350" dirty="0"/>
          </a:p>
        </p:txBody>
      </p:sp>
      <p:sp>
        <p:nvSpPr>
          <p:cNvPr id="8" name="TextBox 7"/>
          <p:cNvSpPr txBox="1"/>
          <p:nvPr/>
        </p:nvSpPr>
        <p:spPr>
          <a:xfrm>
            <a:off x="2327609" y="5223162"/>
            <a:ext cx="793551" cy="300082"/>
          </a:xfrm>
          <a:prstGeom prst="rect">
            <a:avLst/>
          </a:prstGeom>
          <a:noFill/>
        </p:spPr>
        <p:txBody>
          <a:bodyPr wrap="none" rtlCol="0">
            <a:spAutoFit/>
          </a:bodyPr>
          <a:lstStyle/>
          <a:p>
            <a:r>
              <a:rPr lang="en-US" sz="1350" dirty="0"/>
              <a:t>Penalty: </a:t>
            </a:r>
            <a:endParaRPr lang="en-US" sz="1350" dirty="0"/>
          </a:p>
        </p:txBody>
      </p:sp>
      <p:graphicFrame>
        <p:nvGraphicFramePr>
          <p:cNvPr id="11" name="Object 10"/>
          <p:cNvGraphicFramePr>
            <a:graphicFrameLocks noChangeAspect="1"/>
          </p:cNvGraphicFramePr>
          <p:nvPr/>
        </p:nvGraphicFramePr>
        <p:xfrm>
          <a:off x="3197994" y="4849873"/>
          <a:ext cx="1061392" cy="1029228"/>
        </p:xfrm>
        <a:graphic>
          <a:graphicData uri="http://schemas.openxmlformats.org/presentationml/2006/ole">
            <mc:AlternateContent xmlns:mc="http://schemas.openxmlformats.org/markup-compatibility/2006">
              <mc:Choice xmlns:v="urn:schemas-microsoft-com:vml" Requires="v">
                <p:oleObj spid="_x0000_s1066" name="Equation" r:id="rId1" imgW="822960" imgH="594360" progId="Equation.3">
                  <p:embed/>
                </p:oleObj>
              </mc:Choice>
              <mc:Fallback>
                <p:oleObj name="Equation" r:id="rId1" imgW="822960" imgH="594360" progId="Equation.3">
                  <p:embed/>
                  <p:pic>
                    <p:nvPicPr>
                      <p:cNvPr id="0" name="Picture 1065"/>
                      <p:cNvPicPr/>
                      <p:nvPr/>
                    </p:nvPicPr>
                    <p:blipFill>
                      <a:blip r:embed="rId2"/>
                      <a:stretch>
                        <a:fillRect/>
                      </a:stretch>
                    </p:blipFill>
                    <p:spPr>
                      <a:xfrm>
                        <a:off x="3197994" y="4849873"/>
                        <a:ext cx="1061392" cy="1029228"/>
                      </a:xfrm>
                      <a:prstGeom prst="rect">
                        <a:avLst/>
                      </a:prstGeom>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9"/>
          <p:cNvSpPr txBox="1"/>
          <p:nvPr/>
        </p:nvSpPr>
        <p:spPr>
          <a:xfrm>
            <a:off x="783348" y="110240"/>
            <a:ext cx="6763366" cy="607800"/>
          </a:xfrm>
          <a:prstGeom prst="rect">
            <a:avLst/>
          </a:prstGeom>
        </p:spPr>
        <p:txBody>
          <a:bodyPr vert="horz" wrap="square" lIns="68569" tIns="68569" rIns="68569" bIns="68569"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3300" dirty="0"/>
              <a:t>Information Dimension (ID) Regularization</a:t>
            </a:r>
            <a:endParaRPr lang="en-GB" sz="3300" dirty="0"/>
          </a:p>
        </p:txBody>
      </p:sp>
      <p:pic>
        <p:nvPicPr>
          <p:cNvPr id="3" name="Picture 2"/>
          <p:cNvPicPr>
            <a:picLocks noChangeAspect="1"/>
          </p:cNvPicPr>
          <p:nvPr/>
        </p:nvPicPr>
        <p:blipFill rotWithShape="1">
          <a:blip r:embed="rId1"/>
          <a:srcRect t="10425" b="-1"/>
          <a:stretch>
            <a:fillRect/>
          </a:stretch>
        </p:blipFill>
        <p:spPr>
          <a:xfrm>
            <a:off x="1143001" y="3048903"/>
            <a:ext cx="1921168" cy="1622883"/>
          </a:xfrm>
          <a:prstGeom prst="rect">
            <a:avLst/>
          </a:prstGeom>
        </p:spPr>
      </p:pic>
      <p:pic>
        <p:nvPicPr>
          <p:cNvPr id="4" name="Picture 3"/>
          <p:cNvPicPr>
            <a:picLocks noChangeAspect="1"/>
          </p:cNvPicPr>
          <p:nvPr/>
        </p:nvPicPr>
        <p:blipFill rotWithShape="1">
          <a:blip r:embed="rId2"/>
          <a:srcRect t="11558"/>
          <a:stretch>
            <a:fillRect/>
          </a:stretch>
        </p:blipFill>
        <p:spPr>
          <a:xfrm>
            <a:off x="3533938" y="3095625"/>
            <a:ext cx="1889753" cy="1576161"/>
          </a:xfrm>
          <a:prstGeom prst="rect">
            <a:avLst/>
          </a:prstGeom>
        </p:spPr>
      </p:pic>
      <p:pic>
        <p:nvPicPr>
          <p:cNvPr id="5" name="Picture 4"/>
          <p:cNvPicPr>
            <a:picLocks noChangeAspect="1"/>
          </p:cNvPicPr>
          <p:nvPr/>
        </p:nvPicPr>
        <p:blipFill rotWithShape="1">
          <a:blip r:embed="rId3"/>
          <a:srcRect t="10599"/>
          <a:stretch>
            <a:fillRect/>
          </a:stretch>
        </p:blipFill>
        <p:spPr>
          <a:xfrm>
            <a:off x="5838078" y="3063191"/>
            <a:ext cx="1889755" cy="1593258"/>
          </a:xfrm>
          <a:prstGeom prst="rect">
            <a:avLst/>
          </a:prstGeom>
        </p:spPr>
      </p:pic>
      <p:sp>
        <p:nvSpPr>
          <p:cNvPr id="6" name="TextBox 5"/>
          <p:cNvSpPr txBox="1"/>
          <p:nvPr/>
        </p:nvSpPr>
        <p:spPr>
          <a:xfrm>
            <a:off x="1533161" y="2638507"/>
            <a:ext cx="1398011" cy="300082"/>
          </a:xfrm>
          <a:prstGeom prst="rect">
            <a:avLst/>
          </a:prstGeom>
          <a:noFill/>
        </p:spPr>
        <p:txBody>
          <a:bodyPr wrap="none" rtlCol="0">
            <a:spAutoFit/>
          </a:bodyPr>
          <a:lstStyle/>
          <a:p>
            <a:r>
              <a:rPr lang="en-US" sz="1350" dirty="0"/>
              <a:t>No regularization</a:t>
            </a:r>
            <a:endParaRPr lang="en-US" sz="1350" dirty="0"/>
          </a:p>
        </p:txBody>
      </p:sp>
      <p:sp>
        <p:nvSpPr>
          <p:cNvPr id="7" name="TextBox 6"/>
          <p:cNvSpPr txBox="1"/>
          <p:nvPr/>
        </p:nvSpPr>
        <p:spPr>
          <a:xfrm>
            <a:off x="3908117" y="2638507"/>
            <a:ext cx="1354730" cy="300082"/>
          </a:xfrm>
          <a:prstGeom prst="rect">
            <a:avLst/>
          </a:prstGeom>
          <a:noFill/>
        </p:spPr>
        <p:txBody>
          <a:bodyPr wrap="none" rtlCol="0">
            <a:spAutoFit/>
          </a:bodyPr>
          <a:lstStyle/>
          <a:p>
            <a:r>
              <a:rPr lang="en-US" sz="1350" dirty="0"/>
              <a:t>L1 regularization</a:t>
            </a:r>
            <a:endParaRPr lang="en-US" sz="1350" dirty="0"/>
          </a:p>
        </p:txBody>
      </p:sp>
      <p:sp>
        <p:nvSpPr>
          <p:cNvPr id="8" name="TextBox 7"/>
          <p:cNvSpPr txBox="1"/>
          <p:nvPr/>
        </p:nvSpPr>
        <p:spPr>
          <a:xfrm>
            <a:off x="6203205" y="2638507"/>
            <a:ext cx="1343509" cy="300082"/>
          </a:xfrm>
          <a:prstGeom prst="rect">
            <a:avLst/>
          </a:prstGeom>
          <a:noFill/>
        </p:spPr>
        <p:txBody>
          <a:bodyPr wrap="none" rtlCol="0">
            <a:spAutoFit/>
          </a:bodyPr>
          <a:lstStyle/>
          <a:p>
            <a:r>
              <a:rPr lang="en-US" sz="1350" dirty="0"/>
              <a:t>ID regularization</a:t>
            </a:r>
            <a:endParaRPr lang="en-US" sz="1350" dirty="0"/>
          </a:p>
        </p:txBody>
      </p:sp>
      <p:sp>
        <p:nvSpPr>
          <p:cNvPr id="9" name="TextBox 8"/>
          <p:cNvSpPr txBox="1"/>
          <p:nvPr/>
        </p:nvSpPr>
        <p:spPr>
          <a:xfrm>
            <a:off x="2429688" y="5492999"/>
            <a:ext cx="4284634" cy="369332"/>
          </a:xfrm>
          <a:prstGeom prst="rect">
            <a:avLst/>
          </a:prstGeom>
          <a:noFill/>
        </p:spPr>
        <p:txBody>
          <a:bodyPr wrap="none" rtlCol="0">
            <a:spAutoFit/>
          </a:bodyPr>
          <a:lstStyle/>
          <a:p>
            <a:pPr algn="ctr"/>
            <a:r>
              <a:rPr lang="en-US" dirty="0"/>
              <a:t>ID regularization enforces a binary-like code</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867025" y="2373086"/>
            <a:ext cx="3400425" cy="3200400"/>
          </a:xfrm>
          <a:prstGeom prst="rect">
            <a:avLst/>
          </a:prstGeom>
        </p:spPr>
      </p:pic>
      <p:sp>
        <p:nvSpPr>
          <p:cNvPr id="3" name="Shape 119"/>
          <p:cNvSpPr txBox="1"/>
          <p:nvPr/>
        </p:nvSpPr>
        <p:spPr>
          <a:xfrm>
            <a:off x="651848" y="36996"/>
            <a:ext cx="6763366" cy="607800"/>
          </a:xfrm>
          <a:prstGeom prst="rect">
            <a:avLst/>
          </a:prstGeom>
        </p:spPr>
        <p:txBody>
          <a:bodyPr vert="horz" wrap="square" lIns="68569" tIns="68569" rIns="68569" bIns="68569"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3300" dirty="0"/>
              <a:t>Batch Effects: Manifold Alignment </a:t>
            </a:r>
            <a:endParaRPr lang="en-GB" sz="3300" dirty="0"/>
          </a:p>
        </p:txBody>
      </p:sp>
      <p:sp>
        <p:nvSpPr>
          <p:cNvPr id="4" name="TextBox 3"/>
          <p:cNvSpPr txBox="1"/>
          <p:nvPr/>
        </p:nvSpPr>
        <p:spPr>
          <a:xfrm>
            <a:off x="5851072" y="2707822"/>
            <a:ext cx="849592" cy="300082"/>
          </a:xfrm>
          <a:prstGeom prst="rect">
            <a:avLst/>
          </a:prstGeom>
          <a:noFill/>
        </p:spPr>
        <p:txBody>
          <a:bodyPr wrap="none" rtlCol="0">
            <a:spAutoFit/>
          </a:bodyPr>
          <a:lstStyle/>
          <a:p>
            <a:r>
              <a:rPr lang="en-US" sz="1350" dirty="0"/>
              <a:t>Patient 1 </a:t>
            </a:r>
            <a:endParaRPr lang="en-US" sz="1350" dirty="0"/>
          </a:p>
        </p:txBody>
      </p:sp>
      <p:sp>
        <p:nvSpPr>
          <p:cNvPr id="5" name="TextBox 4"/>
          <p:cNvSpPr txBox="1"/>
          <p:nvPr/>
        </p:nvSpPr>
        <p:spPr>
          <a:xfrm>
            <a:off x="5239659" y="4736194"/>
            <a:ext cx="811119" cy="300082"/>
          </a:xfrm>
          <a:prstGeom prst="rect">
            <a:avLst/>
          </a:prstGeom>
          <a:noFill/>
        </p:spPr>
        <p:txBody>
          <a:bodyPr wrap="none" rtlCol="0">
            <a:spAutoFit/>
          </a:bodyPr>
          <a:lstStyle/>
          <a:p>
            <a:r>
              <a:rPr lang="en-US" sz="1350" dirty="0"/>
              <a:t>Patient 2</a:t>
            </a:r>
            <a:endParaRPr lang="en-US" sz="13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505075" y="2065110"/>
            <a:ext cx="4133850" cy="2419350"/>
          </a:xfrm>
          <a:prstGeom prst="rect">
            <a:avLst/>
          </a:prstGeom>
        </p:spPr>
      </p:pic>
      <p:sp>
        <p:nvSpPr>
          <p:cNvPr id="6" name="Shape 119"/>
          <p:cNvSpPr txBox="1"/>
          <p:nvPr/>
        </p:nvSpPr>
        <p:spPr>
          <a:xfrm>
            <a:off x="966174" y="0"/>
            <a:ext cx="6763366" cy="607800"/>
          </a:xfrm>
          <a:prstGeom prst="rect">
            <a:avLst/>
          </a:prstGeom>
        </p:spPr>
        <p:txBody>
          <a:bodyPr vert="horz" wrap="square" lIns="68569" tIns="68569" rIns="68569" bIns="68569"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3300" dirty="0"/>
              <a:t>Mean Maximal Discrepancy</a:t>
            </a:r>
            <a:endParaRPr lang="en-GB" sz="3300" dirty="0"/>
          </a:p>
        </p:txBody>
      </p:sp>
      <p:pic>
        <p:nvPicPr>
          <p:cNvPr id="9" name="Shape 57"/>
          <p:cNvPicPr preferRelativeResize="0"/>
          <p:nvPr/>
        </p:nvPicPr>
        <p:blipFill>
          <a:blip r:embed="rId2"/>
          <a:stretch>
            <a:fillRect/>
          </a:stretch>
        </p:blipFill>
        <p:spPr>
          <a:xfrm>
            <a:off x="2043136" y="5078113"/>
            <a:ext cx="5009462" cy="369279"/>
          </a:xfrm>
          <a:prstGeom prst="rect">
            <a:avLst/>
          </a:prstGeom>
          <a:noFill/>
          <a:ln>
            <a:noFill/>
          </a:ln>
        </p:spPr>
      </p:pic>
      <p:sp>
        <p:nvSpPr>
          <p:cNvPr id="2" name="Rectangle 1"/>
          <p:cNvSpPr/>
          <p:nvPr/>
        </p:nvSpPr>
        <p:spPr>
          <a:xfrm>
            <a:off x="1237635" y="5585891"/>
            <a:ext cx="3429000" cy="300082"/>
          </a:xfrm>
          <a:prstGeom prst="rect">
            <a:avLst/>
          </a:prstGeom>
        </p:spPr>
        <p:txBody>
          <a:bodyPr>
            <a:spAutoFit/>
          </a:bodyPr>
          <a:lstStyle/>
          <a:p>
            <a:r>
              <a:rPr lang="en-US" sz="1350" dirty="0"/>
              <a:t>[</a:t>
            </a:r>
            <a:r>
              <a:rPr lang="en-US" sz="1350" dirty="0" err="1"/>
              <a:t>Dziugaite</a:t>
            </a:r>
            <a:r>
              <a:rPr lang="en-US" sz="1350" dirty="0"/>
              <a:t>, Roy, </a:t>
            </a:r>
            <a:r>
              <a:rPr lang="en-US" sz="1350" dirty="0" err="1"/>
              <a:t>Ghahramani</a:t>
            </a:r>
            <a:r>
              <a:rPr lang="en-US" sz="1350" dirty="0"/>
              <a:t>, UAI 2015] </a:t>
            </a:r>
            <a:endParaRPr lang="en-US" sz="13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143000" y="1714500"/>
            <a:ext cx="6858000" cy="3429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Continued</a:t>
            </a:r>
            <a:endParaRPr lang="en-US" dirty="0"/>
          </a:p>
        </p:txBody>
      </p:sp>
      <p:sp>
        <p:nvSpPr>
          <p:cNvPr id="7" name="TextBox 6"/>
          <p:cNvSpPr txBox="1"/>
          <p:nvPr/>
        </p:nvSpPr>
        <p:spPr>
          <a:xfrm>
            <a:off x="3949700" y="2044700"/>
            <a:ext cx="1231900" cy="419100"/>
          </a:xfrm>
          <a:prstGeom prst="rect">
            <a:avLst/>
          </a:prstGeom>
          <a:solidFill>
            <a:schemeClr val="bg1"/>
          </a:solidFill>
        </p:spPr>
        <p:txBody>
          <a:bodyPr wrap="square" rtlCol="0">
            <a:spAutoFit/>
          </a:bodyPr>
          <a:lstStyle/>
          <a:p>
            <a:endParaRPr lang="en-US"/>
          </a:p>
        </p:txBody>
      </p:sp>
      <p:pic>
        <p:nvPicPr>
          <p:cNvPr id="3" name="Picture 2"/>
          <p:cNvPicPr>
            <a:picLocks noChangeAspect="1"/>
          </p:cNvPicPr>
          <p:nvPr/>
        </p:nvPicPr>
        <p:blipFill>
          <a:blip r:embed="rId1"/>
          <a:stretch>
            <a:fillRect/>
          </a:stretch>
        </p:blipFill>
        <p:spPr>
          <a:xfrm>
            <a:off x="0" y="1701503"/>
            <a:ext cx="9144000" cy="2304288"/>
          </a:xfrm>
          <a:prstGeom prst="rect">
            <a:avLst/>
          </a:prstGeom>
        </p:spPr>
      </p:pic>
      <p:sp>
        <p:nvSpPr>
          <p:cNvPr id="4" name="Down Arrow 3"/>
          <p:cNvSpPr/>
          <p:nvPr/>
        </p:nvSpPr>
        <p:spPr>
          <a:xfrm>
            <a:off x="4274049" y="4119937"/>
            <a:ext cx="410967" cy="58562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648027" y="4911047"/>
            <a:ext cx="1835246" cy="369332"/>
          </a:xfrm>
          <a:prstGeom prst="rect">
            <a:avLst/>
          </a:prstGeom>
          <a:noFill/>
        </p:spPr>
        <p:txBody>
          <a:bodyPr wrap="none" rtlCol="0">
            <a:spAutoFit/>
          </a:bodyPr>
          <a:lstStyle/>
          <a:p>
            <a:r>
              <a:rPr lang="en-US" dirty="0" err="1"/>
              <a:t>Eigendecompose</a:t>
            </a:r>
            <a:r>
              <a:rPr lang="en-US" dirty="0"/>
              <a:t> </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Cellular Manifolds of Dengue Patients</a:t>
            </a:r>
            <a:endParaRPr lang="en-US" dirty="0"/>
          </a:p>
        </p:txBody>
      </p:sp>
      <p:pic>
        <p:nvPicPr>
          <p:cNvPr id="3" name="Picture 2"/>
          <p:cNvPicPr>
            <a:picLocks noChangeAspect="1"/>
          </p:cNvPicPr>
          <p:nvPr/>
        </p:nvPicPr>
        <p:blipFill>
          <a:blip r:embed="rId1"/>
          <a:stretch>
            <a:fillRect/>
          </a:stretch>
        </p:blipFill>
        <p:spPr>
          <a:xfrm>
            <a:off x="1478682" y="2428876"/>
            <a:ext cx="6392965" cy="277772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Cell Clusters: 180 Samples Combined </a:t>
            </a:r>
            <a:endParaRPr lang="en-US" dirty="0"/>
          </a:p>
        </p:txBody>
      </p:sp>
      <p:pic>
        <p:nvPicPr>
          <p:cNvPr id="4" name="Picture 3"/>
          <p:cNvPicPr>
            <a:picLocks noChangeAspect="1"/>
          </p:cNvPicPr>
          <p:nvPr/>
        </p:nvPicPr>
        <p:blipFill>
          <a:blip r:embed="rId1"/>
          <a:stretch>
            <a:fillRect/>
          </a:stretch>
        </p:blipFill>
        <p:spPr>
          <a:xfrm>
            <a:off x="2090738" y="2357437"/>
            <a:ext cx="4959768" cy="335756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Cluster Signatures</a:t>
            </a:r>
            <a:endParaRPr lang="en-US" dirty="0"/>
          </a:p>
        </p:txBody>
      </p:sp>
      <p:sp>
        <p:nvSpPr>
          <p:cNvPr id="3" name="TextBox 2"/>
          <p:cNvSpPr txBox="1"/>
          <p:nvPr/>
        </p:nvSpPr>
        <p:spPr>
          <a:xfrm>
            <a:off x="1752601" y="4991100"/>
            <a:ext cx="5978431" cy="300082"/>
          </a:xfrm>
          <a:prstGeom prst="rect">
            <a:avLst/>
          </a:prstGeom>
          <a:noFill/>
        </p:spPr>
        <p:txBody>
          <a:bodyPr wrap="none" rtlCol="0">
            <a:spAutoFit/>
          </a:bodyPr>
          <a:lstStyle/>
          <a:p>
            <a:r>
              <a:rPr lang="en-US" sz="1350" dirty="0"/>
              <a:t>MMD distance can be derived between patient cluster proportions and embedded</a:t>
            </a:r>
            <a:endParaRPr lang="en-US" sz="1350" dirty="0"/>
          </a:p>
        </p:txBody>
      </p:sp>
      <p:pic>
        <p:nvPicPr>
          <p:cNvPr id="5" name="Picture 4"/>
          <p:cNvPicPr>
            <a:picLocks noChangeAspect="1"/>
          </p:cNvPicPr>
          <p:nvPr/>
        </p:nvPicPr>
        <p:blipFill>
          <a:blip r:embed="rId1"/>
          <a:stretch>
            <a:fillRect/>
          </a:stretch>
        </p:blipFill>
        <p:spPr>
          <a:xfrm>
            <a:off x="1419225" y="2452688"/>
            <a:ext cx="6305550" cy="19526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Patient manifolds show coherent organization </a:t>
            </a:r>
            <a:endParaRPr lang="en-US" dirty="0"/>
          </a:p>
        </p:txBody>
      </p:sp>
      <p:pic>
        <p:nvPicPr>
          <p:cNvPr id="4" name="Picture 3"/>
          <p:cNvPicPr>
            <a:picLocks noChangeAspect="1"/>
          </p:cNvPicPr>
          <p:nvPr/>
        </p:nvPicPr>
        <p:blipFill>
          <a:blip r:embed="rId1"/>
          <a:stretch>
            <a:fillRect/>
          </a:stretch>
        </p:blipFill>
        <p:spPr>
          <a:xfrm>
            <a:off x="1981200" y="2490788"/>
            <a:ext cx="5181600" cy="29813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728663" y="213611"/>
            <a:ext cx="6548437" cy="547718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93477" y="88654"/>
            <a:ext cx="6264473" cy="1478180"/>
          </a:xfrm>
          <a:prstGeom prst="rect">
            <a:avLst/>
          </a:prstGeom>
        </p:spPr>
        <p:txBody>
          <a:bodyPr vert="horz" lIns="68580" tIns="34290" rIns="68580" bIns="34290" rtlCol="0" anchor="ctr">
            <a:normAutofit fontScale="97500" lnSpcReduction="10000"/>
          </a:bodyPr>
          <a:lstStyle>
            <a:lvl1pPr algn="l" defTabSz="914400" rtl="0" eaLnBrk="1" latinLnBrk="0" hangingPunct="1">
              <a:lnSpc>
                <a:spcPct val="90000"/>
              </a:lnSpc>
              <a:spcBef>
                <a:spcPct val="0"/>
              </a:spcBef>
              <a:buNone/>
              <a:defRPr sz="4400" b="0" i="0" kern="1200">
                <a:solidFill>
                  <a:schemeClr val="tx1"/>
                </a:solidFill>
                <a:latin typeface="Avenir Medium" panose="02000503020000020003" charset="0"/>
                <a:ea typeface="Avenir Medium" panose="02000503020000020003" charset="0"/>
                <a:cs typeface="Avenir Medium" panose="02000503020000020003" charset="0"/>
              </a:defRPr>
            </a:lvl1pPr>
          </a:lstStyle>
          <a:p>
            <a:pPr>
              <a:lnSpc>
                <a:spcPct val="100000"/>
              </a:lnSpc>
            </a:pPr>
            <a:r>
              <a:rPr lang="en-US" sz="4050" dirty="0" err="1"/>
              <a:t>AAnet</a:t>
            </a:r>
            <a:endParaRPr lang="en-US" sz="4050" dirty="0"/>
          </a:p>
          <a:p>
            <a:pPr>
              <a:lnSpc>
                <a:spcPct val="100000"/>
              </a:lnSpc>
            </a:pPr>
            <a:r>
              <a:rPr lang="en-US" sz="1800" dirty="0">
                <a:latin typeface="Avenir Light" panose="02000503020000020003" charset="0"/>
                <a:ea typeface="Avenir Light" panose="02000503020000020003" charset="0"/>
                <a:cs typeface="Avenir Light" panose="02000503020000020003" charset="0"/>
              </a:rPr>
              <a:t>Archetypal Analysis network</a:t>
            </a:r>
            <a:endParaRPr lang="en-US" sz="1800" dirty="0">
              <a:latin typeface="Avenir Light" panose="02000503020000020003" charset="0"/>
              <a:ea typeface="Avenir Light" panose="02000503020000020003" charset="0"/>
              <a:cs typeface="Avenir Light" panose="02000503020000020003" charset="0"/>
            </a:endParaRPr>
          </a:p>
          <a:p>
            <a:pPr>
              <a:lnSpc>
                <a:spcPct val="100000"/>
              </a:lnSpc>
            </a:pPr>
            <a:r>
              <a:rPr lang="en-US" sz="2400" dirty="0">
                <a:latin typeface="Avenir Light" panose="02000503020000020003" charset="0"/>
                <a:ea typeface="Avenir Light" panose="02000503020000020003" charset="0"/>
                <a:cs typeface="Avenir Light" panose="02000503020000020003" charset="0"/>
              </a:rPr>
              <a:t>(</a:t>
            </a:r>
            <a:r>
              <a:rPr lang="en-US" sz="1575" b="1" u="sng" dirty="0">
                <a:latin typeface="Avenir Light" panose="02000503020000020003" charset="0"/>
                <a:ea typeface="Avenir Light" panose="02000503020000020003" charset="0"/>
                <a:cs typeface="Avenir Light" panose="02000503020000020003" charset="0"/>
              </a:rPr>
              <a:t>D. van </a:t>
            </a:r>
            <a:r>
              <a:rPr lang="en-US" sz="1575" b="1" u="sng" dirty="0" err="1">
                <a:latin typeface="Avenir Light" panose="02000503020000020003" charset="0"/>
                <a:ea typeface="Avenir Light" panose="02000503020000020003" charset="0"/>
                <a:cs typeface="Avenir Light" panose="02000503020000020003" charset="0"/>
              </a:rPr>
              <a:t>Dijk</a:t>
            </a:r>
            <a:r>
              <a:rPr lang="en-US" sz="1575" b="1" u="sng" dirty="0">
                <a:latin typeface="Avenir Light" panose="02000503020000020003" charset="0"/>
                <a:ea typeface="Avenir Light" panose="02000503020000020003" charset="0"/>
                <a:cs typeface="Avenir Light" panose="02000503020000020003" charset="0"/>
              </a:rPr>
              <a:t>*</a:t>
            </a:r>
            <a:r>
              <a:rPr lang="en-US" sz="1575" dirty="0">
                <a:latin typeface="Avenir Light" panose="02000503020000020003" charset="0"/>
                <a:ea typeface="Avenir Light" panose="02000503020000020003" charset="0"/>
                <a:cs typeface="Avenir Light" panose="02000503020000020003" charset="0"/>
              </a:rPr>
              <a:t>, D. Burkhardt*, et al.,  IEEE Big 2019)</a:t>
            </a:r>
            <a:endParaRPr lang="en-US" sz="1575" b="1" dirty="0"/>
          </a:p>
          <a:p>
            <a:pPr>
              <a:lnSpc>
                <a:spcPct val="100000"/>
              </a:lnSpc>
            </a:pPr>
            <a:r>
              <a:rPr lang="en-US" sz="1800" dirty="0">
                <a:latin typeface="Avenir Light" panose="02000503020000020003" charset="0"/>
                <a:ea typeface="Avenir Light" panose="02000503020000020003" charset="0"/>
                <a:cs typeface="Avenir Light" panose="02000503020000020003" charset="0"/>
              </a:rPr>
              <a:t> </a:t>
            </a:r>
            <a:endParaRPr lang="en-US" sz="1800" dirty="0">
              <a:latin typeface="Avenir Light" panose="02000503020000020003" charset="0"/>
              <a:ea typeface="Avenir Light" panose="02000503020000020003" charset="0"/>
              <a:cs typeface="Avenir Light" panose="02000503020000020003" charset="0"/>
            </a:endParaRPr>
          </a:p>
        </p:txBody>
      </p:sp>
      <p:sp>
        <p:nvSpPr>
          <p:cNvPr id="6" name="Content Placeholder 4"/>
          <p:cNvSpPr txBox="1"/>
          <p:nvPr/>
        </p:nvSpPr>
        <p:spPr>
          <a:xfrm>
            <a:off x="622159" y="4156786"/>
            <a:ext cx="5625704" cy="10445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Light" panose="02000503020000020003" charset="0"/>
                <a:ea typeface="Avenir Light" panose="02000503020000020003" charset="0"/>
                <a:cs typeface="Avenir Light" panose="02000503020000020003"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Light" panose="02000503020000020003" charset="0"/>
                <a:ea typeface="Avenir Light" panose="02000503020000020003" charset="0"/>
                <a:cs typeface="Avenir Light" panose="02000503020000020003"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Light" panose="02000503020000020003" charset="0"/>
                <a:ea typeface="Avenir Light" panose="02000503020000020003" charset="0"/>
                <a:cs typeface="Avenir Light" panose="02000503020000020003"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Light" panose="02000503020000020003" charset="0"/>
                <a:ea typeface="Avenir Light" panose="02000503020000020003" charset="0"/>
                <a:cs typeface="Avenir Light" panose="02000503020000020003"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Light" panose="02000503020000020003" charset="0"/>
                <a:ea typeface="Avenir Light" panose="02000503020000020003" charset="0"/>
                <a:cs typeface="Avenir Light" panose="02000503020000020003"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800" dirty="0">
                <a:latin typeface="Avenir Medium" panose="02000503020000020003" charset="0"/>
                <a:ea typeface="Avenir Medium" panose="02000503020000020003" charset="0"/>
                <a:cs typeface="Avenir Medium" panose="02000503020000020003" charset="0"/>
              </a:rPr>
              <a:t>Main idea: </a:t>
            </a:r>
            <a:r>
              <a:rPr lang="en-US" sz="1800" b="1" dirty="0">
                <a:latin typeface="Avenir Medium" panose="02000503020000020003" charset="0"/>
                <a:ea typeface="Avenir Medium" panose="02000503020000020003" charset="0"/>
                <a:cs typeface="Avenir Medium" panose="02000503020000020003" charset="0"/>
              </a:rPr>
              <a:t>Archetypal analysis on non-linear spaces using neural networks</a:t>
            </a:r>
            <a:endParaRPr lang="en-US" sz="1800" b="1" dirty="0"/>
          </a:p>
        </p:txBody>
      </p:sp>
      <p:sp>
        <p:nvSpPr>
          <p:cNvPr id="2" name="Rectangle 1"/>
          <p:cNvSpPr/>
          <p:nvPr/>
        </p:nvSpPr>
        <p:spPr>
          <a:xfrm>
            <a:off x="6585478" y="4918053"/>
            <a:ext cx="2267487" cy="1131079"/>
          </a:xfrm>
          <a:prstGeom prst="rect">
            <a:avLst/>
          </a:prstGeom>
        </p:spPr>
        <p:txBody>
          <a:bodyPr wrap="square">
            <a:spAutoFit/>
          </a:bodyPr>
          <a:lstStyle/>
          <a:p>
            <a:r>
              <a:rPr lang="en-US" sz="1350" b="1" dirty="0">
                <a:latin typeface="Avenir Medium" panose="02000503020000020003"/>
                <a:cs typeface="Avenir Medium" panose="02000503020000020003"/>
              </a:rPr>
              <a:t>David van Dijk</a:t>
            </a:r>
            <a:endParaRPr lang="en-US" sz="1350" b="1" dirty="0">
              <a:latin typeface="Avenir Medium" panose="02000503020000020003"/>
              <a:cs typeface="Avenir Medium" panose="02000503020000020003"/>
            </a:endParaRPr>
          </a:p>
          <a:p>
            <a:r>
              <a:rPr lang="en-US" sz="1350" b="1" dirty="0">
                <a:latin typeface="Avenir Medium" panose="02000503020000020003"/>
                <a:cs typeface="Avenir Medium" panose="02000503020000020003"/>
              </a:rPr>
              <a:t>Dan Burkhardt</a:t>
            </a:r>
            <a:endParaRPr lang="en-US" sz="1350" dirty="0">
              <a:latin typeface="Avenir Medium" panose="02000503020000020003"/>
              <a:cs typeface="Avenir Medium" panose="02000503020000020003"/>
            </a:endParaRPr>
          </a:p>
          <a:p>
            <a:r>
              <a:rPr lang="en-US" sz="1350" dirty="0">
                <a:latin typeface="Avenir Medium" panose="02000503020000020003"/>
                <a:cs typeface="Avenir Medium" panose="02000503020000020003"/>
              </a:rPr>
              <a:t>Alex Tong</a:t>
            </a:r>
            <a:endParaRPr lang="en-US" sz="1350" dirty="0">
              <a:latin typeface="Avenir Medium" panose="02000503020000020003"/>
              <a:cs typeface="Avenir Medium" panose="02000503020000020003"/>
            </a:endParaRPr>
          </a:p>
          <a:p>
            <a:r>
              <a:rPr lang="en-US" sz="1350" dirty="0">
                <a:latin typeface="Avenir Medium" panose="02000503020000020003"/>
                <a:cs typeface="Avenir Medium" panose="02000503020000020003"/>
              </a:rPr>
              <a:t>Guy Wolf</a:t>
            </a:r>
            <a:endParaRPr lang="en-US" sz="1350" dirty="0">
              <a:latin typeface="Avenir Medium" panose="02000503020000020003"/>
              <a:cs typeface="Avenir Medium" panose="02000503020000020003"/>
            </a:endParaRPr>
          </a:p>
          <a:p>
            <a:r>
              <a:rPr lang="en-US" sz="1350" dirty="0" err="1">
                <a:latin typeface="Avenir Medium" panose="02000503020000020003"/>
                <a:cs typeface="Avenir Medium" panose="02000503020000020003"/>
              </a:rPr>
              <a:t>Smita</a:t>
            </a:r>
            <a:r>
              <a:rPr lang="en-US" sz="1350" dirty="0">
                <a:latin typeface="Avenir Medium" panose="02000503020000020003"/>
                <a:cs typeface="Avenir Medium" panose="02000503020000020003"/>
              </a:rPr>
              <a:t> </a:t>
            </a:r>
            <a:r>
              <a:rPr lang="en-US" sz="1350" dirty="0" err="1">
                <a:latin typeface="Avenir Medium" panose="02000503020000020003"/>
                <a:cs typeface="Avenir Medium" panose="02000503020000020003"/>
              </a:rPr>
              <a:t>Krishnaswamy</a:t>
            </a:r>
            <a:endParaRPr lang="en-US" sz="1350" dirty="0">
              <a:latin typeface="Avenir Medium" panose="02000503020000020003"/>
              <a:cs typeface="Avenir Medium" panose="02000503020000020003"/>
            </a:endParaRPr>
          </a:p>
        </p:txBody>
      </p:sp>
      <p:sp>
        <p:nvSpPr>
          <p:cNvPr id="3" name="Slide Number Placeholder 2"/>
          <p:cNvSpPr>
            <a:spLocks noGrp="1"/>
          </p:cNvSpPr>
          <p:nvPr>
            <p:ph type="sldNum" sz="quarter" idx="12"/>
          </p:nvPr>
        </p:nvSpPr>
        <p:spPr/>
        <p:txBody>
          <a:bodyPr/>
          <a:lstStyle/>
          <a:p>
            <a:fld id="{A69954F8-F768-9E4F-AC37-D1DBECFDE205}" type="slidenum">
              <a:rPr lang="en-US" smtClean="0"/>
            </a:fld>
            <a:endParaRPr lang="en-US"/>
          </a:p>
        </p:txBody>
      </p:sp>
      <p:pic>
        <p:nvPicPr>
          <p:cNvPr id="4" name="Picture 3"/>
          <p:cNvPicPr>
            <a:picLocks noChangeAspect="1"/>
          </p:cNvPicPr>
          <p:nvPr/>
        </p:nvPicPr>
        <p:blipFill>
          <a:blip r:embed="rId1"/>
          <a:stretch>
            <a:fillRect/>
          </a:stretch>
        </p:blipFill>
        <p:spPr>
          <a:xfrm>
            <a:off x="552325" y="1794266"/>
            <a:ext cx="5106664" cy="2120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Avenir Book" panose="02000503020000020003" charset="0"/>
                <a:ea typeface="Avenir Book" panose="02000503020000020003" charset="0"/>
                <a:cs typeface="Avenir Book" panose="02000503020000020003" charset="0"/>
              </a:rPr>
              <a:t>Learn non-linear transformation to fit data into convex polytope</a:t>
            </a:r>
            <a:endParaRPr lang="en-US" dirty="0">
              <a:latin typeface="Avenir Book" panose="02000503020000020003" charset="0"/>
              <a:ea typeface="Avenir Book" panose="02000503020000020003" charset="0"/>
              <a:cs typeface="Avenir Book" panose="02000503020000020003" charset="0"/>
            </a:endParaRPr>
          </a:p>
        </p:txBody>
      </p:sp>
      <p:pic>
        <p:nvPicPr>
          <p:cNvPr id="6" name="Content Placeholder 5"/>
          <p:cNvPicPr>
            <a:picLocks noGrp="1" noChangeAspect="1"/>
          </p:cNvPicPr>
          <p:nvPr>
            <p:ph idx="1"/>
          </p:nvPr>
        </p:nvPicPr>
        <p:blipFill>
          <a:blip r:embed="rId1"/>
          <a:stretch>
            <a:fillRect/>
          </a:stretch>
        </p:blipFill>
        <p:spPr>
          <a:xfrm>
            <a:off x="369277" y="1460191"/>
            <a:ext cx="7878885" cy="3271880"/>
          </a:xfrm>
          <a:prstGeom prst="rect">
            <a:avLst/>
          </a:prstGeom>
        </p:spPr>
      </p:pic>
      <p:sp>
        <p:nvSpPr>
          <p:cNvPr id="3" name="Slide Number Placeholder 2"/>
          <p:cNvSpPr>
            <a:spLocks noGrp="1"/>
          </p:cNvSpPr>
          <p:nvPr>
            <p:ph type="sldNum" sz="quarter" idx="12"/>
          </p:nvPr>
        </p:nvSpPr>
        <p:spPr/>
        <p:txBody>
          <a:bodyPr/>
          <a:lstStyle/>
          <a:p>
            <a:fld id="{A69954F8-F768-9E4F-AC37-D1DBECFDE205}" type="slidenum">
              <a:rPr lang="en-US" smtClean="0"/>
            </a:fld>
            <a:endParaRPr lang="en-US"/>
          </a:p>
        </p:txBody>
      </p:sp>
      <p:sp>
        <p:nvSpPr>
          <p:cNvPr id="2" name="TextBox 1"/>
          <p:cNvSpPr txBox="1"/>
          <p:nvPr/>
        </p:nvSpPr>
        <p:spPr>
          <a:xfrm>
            <a:off x="369277" y="5394081"/>
            <a:ext cx="7697620" cy="369332"/>
          </a:xfrm>
          <a:prstGeom prst="rect">
            <a:avLst/>
          </a:prstGeom>
          <a:noFill/>
        </p:spPr>
        <p:txBody>
          <a:bodyPr wrap="none" rtlCol="0">
            <a:spAutoFit/>
          </a:bodyPr>
          <a:lstStyle/>
          <a:p>
            <a:pPr algn="l"/>
            <a:r>
              <a:rPr lang="en-US" dirty="0">
                <a:latin typeface="Avenir Book" panose="02000503020000020003" charset="0"/>
                <a:ea typeface="Avenir Book" panose="02000503020000020003" charset="0"/>
                <a:cs typeface="Avenir Book" panose="02000503020000020003" charset="0"/>
              </a:rPr>
              <a:t>Learns each </a:t>
            </a:r>
            <a:r>
              <a:rPr lang="en-US" dirty="0" err="1">
                <a:latin typeface="Avenir Book" panose="02000503020000020003" charset="0"/>
                <a:ea typeface="Avenir Book" panose="02000503020000020003" charset="0"/>
                <a:cs typeface="Avenir Book" panose="02000503020000020003" charset="0"/>
              </a:rPr>
              <a:t>datapoint</a:t>
            </a:r>
            <a:r>
              <a:rPr lang="en-US" dirty="0">
                <a:latin typeface="Avenir Book" panose="02000503020000020003" charset="0"/>
                <a:ea typeface="Avenir Book" panose="02000503020000020003" charset="0"/>
                <a:cs typeface="Avenir Book" panose="02000503020000020003" charset="0"/>
              </a:rPr>
              <a:t> as an archetypal mixture with mixing coefficients </a:t>
            </a:r>
            <a:r>
              <a:rPr lang="en-US" dirty="0" err="1">
                <a:latin typeface="Avenir Book" panose="02000503020000020003" charset="0"/>
                <a:ea typeface="Avenir Book" panose="02000503020000020003" charset="0"/>
                <a:cs typeface="Avenir Book" panose="02000503020000020003" charset="0"/>
              </a:rPr>
              <a:t>z</a:t>
            </a:r>
            <a:r>
              <a:rPr lang="en-US" baseline="-25000" dirty="0" err="1">
                <a:latin typeface="Avenir Book" panose="02000503020000020003" charset="0"/>
                <a:ea typeface="Avenir Book" panose="02000503020000020003" charset="0"/>
                <a:cs typeface="Avenir Book" panose="02000503020000020003" charset="0"/>
              </a:rPr>
              <a:t>i</a:t>
            </a:r>
            <a:endParaRPr lang="en-US" dirty="0">
              <a:latin typeface="Avenir Book" panose="02000503020000020003" charset="0"/>
              <a:ea typeface="Avenir Book" panose="02000503020000020003" charset="0"/>
              <a:cs typeface="Avenir Book" panose="02000503020000020003"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latin typeface="Avenir Book" panose="02000503020000020003" charset="0"/>
                <a:ea typeface="Avenir Book" panose="02000503020000020003" charset="0"/>
                <a:cs typeface="Avenir Book" panose="02000503020000020003" charset="0"/>
              </a:rPr>
              <a:t>AAnet</a:t>
            </a:r>
            <a:r>
              <a:rPr lang="en-US" dirty="0">
                <a:latin typeface="Avenir Book" panose="02000503020000020003" charset="0"/>
                <a:ea typeface="Avenir Book" panose="02000503020000020003" charset="0"/>
                <a:cs typeface="Avenir Book" panose="02000503020000020003" charset="0"/>
              </a:rPr>
              <a:t> finds non-linear archetypes</a:t>
            </a:r>
            <a:endParaRPr lang="en-US" dirty="0">
              <a:latin typeface="Avenir Book" panose="02000503020000020003" charset="0"/>
              <a:ea typeface="Avenir Book" panose="02000503020000020003" charset="0"/>
              <a:cs typeface="Avenir Book" panose="02000503020000020003" charset="0"/>
            </a:endParaRPr>
          </a:p>
        </p:txBody>
      </p:sp>
      <p:sp>
        <p:nvSpPr>
          <p:cNvPr id="4" name="Slide Number Placeholder 3"/>
          <p:cNvSpPr>
            <a:spLocks noGrp="1"/>
          </p:cNvSpPr>
          <p:nvPr>
            <p:ph type="sldNum" sz="quarter" idx="12"/>
          </p:nvPr>
        </p:nvSpPr>
        <p:spPr/>
        <p:txBody>
          <a:bodyPr/>
          <a:lstStyle/>
          <a:p>
            <a:fld id="{A69954F8-F768-9E4F-AC37-D1DBECFDE205}" type="slidenum">
              <a:rPr lang="en-US" smtClean="0"/>
            </a:fld>
            <a:endParaRPr lang="en-US"/>
          </a:p>
        </p:txBody>
      </p:sp>
      <p:pic>
        <p:nvPicPr>
          <p:cNvPr id="5" name="Picture 4"/>
          <p:cNvPicPr>
            <a:picLocks noChangeAspect="1"/>
          </p:cNvPicPr>
          <p:nvPr/>
        </p:nvPicPr>
        <p:blipFill>
          <a:blip r:embed="rId1"/>
          <a:stretch>
            <a:fillRect/>
          </a:stretch>
        </p:blipFill>
        <p:spPr>
          <a:xfrm>
            <a:off x="2136072" y="2662531"/>
            <a:ext cx="2323076" cy="2559521"/>
          </a:xfrm>
          <a:prstGeom prst="rect">
            <a:avLst/>
          </a:prstGeom>
        </p:spPr>
      </p:pic>
      <p:pic>
        <p:nvPicPr>
          <p:cNvPr id="7" name="Picture 6"/>
          <p:cNvPicPr>
            <a:picLocks noChangeAspect="1"/>
          </p:cNvPicPr>
          <p:nvPr/>
        </p:nvPicPr>
        <p:blipFill rotWithShape="1">
          <a:blip r:embed="rId2"/>
          <a:srcRect t="4130" r="87722"/>
          <a:stretch>
            <a:fillRect/>
          </a:stretch>
        </p:blipFill>
        <p:spPr>
          <a:xfrm>
            <a:off x="5618403" y="2454556"/>
            <a:ext cx="880783" cy="285015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venir Book" panose="02000503020000020003" charset="0"/>
                <a:ea typeface="Avenir Book" panose="02000503020000020003" charset="0"/>
                <a:cs typeface="Avenir Book" panose="02000503020000020003" charset="0"/>
              </a:rPr>
              <a:t>AAnet</a:t>
            </a:r>
            <a:r>
              <a:rPr lang="en-US" dirty="0">
                <a:latin typeface="Avenir Book" panose="02000503020000020003" charset="0"/>
                <a:ea typeface="Avenir Book" panose="02000503020000020003" charset="0"/>
                <a:cs typeface="Avenir Book" panose="02000503020000020003" charset="0"/>
              </a:rPr>
              <a:t> describes TIL state space</a:t>
            </a:r>
            <a:endParaRPr lang="en-US" dirty="0">
              <a:latin typeface="Avenir Book" panose="02000503020000020003" charset="0"/>
              <a:ea typeface="Avenir Book" panose="02000503020000020003" charset="0"/>
              <a:cs typeface="Avenir Book" panose="02000503020000020003" charset="0"/>
            </a:endParaRPr>
          </a:p>
        </p:txBody>
      </p:sp>
      <p:pic>
        <p:nvPicPr>
          <p:cNvPr id="5" name="Content Placeholder 4"/>
          <p:cNvPicPr>
            <a:picLocks noGrp="1" noChangeAspect="1"/>
          </p:cNvPicPr>
          <p:nvPr>
            <p:ph idx="1"/>
          </p:nvPr>
        </p:nvPicPr>
        <p:blipFill>
          <a:blip r:embed="rId1"/>
          <a:stretch>
            <a:fillRect/>
          </a:stretch>
        </p:blipFill>
        <p:spPr>
          <a:xfrm>
            <a:off x="514349" y="1188460"/>
            <a:ext cx="7629525" cy="5019902"/>
          </a:xfrm>
          <a:prstGeom prst="rect">
            <a:avLst/>
          </a:prstGeom>
        </p:spPr>
      </p:pic>
      <p:sp>
        <p:nvSpPr>
          <p:cNvPr id="4" name="Slide Number Placeholder 3"/>
          <p:cNvSpPr>
            <a:spLocks noGrp="1"/>
          </p:cNvSpPr>
          <p:nvPr>
            <p:ph type="sldNum" sz="quarter" idx="12"/>
          </p:nvPr>
        </p:nvSpPr>
        <p:spPr/>
        <p:txBody>
          <a:bodyPr/>
          <a:lstStyle/>
          <a:p>
            <a:fld id="{A69954F8-F768-9E4F-AC37-D1DBECFDE205}" type="slidenum">
              <a:rPr lang="en-US" smtClean="0"/>
            </a:fld>
            <a:endParaRPr lang="en-US"/>
          </a:p>
        </p:txBody>
      </p:sp>
      <p:sp>
        <p:nvSpPr>
          <p:cNvPr id="6" name="Rectangle 5"/>
          <p:cNvSpPr/>
          <p:nvPr/>
        </p:nvSpPr>
        <p:spPr>
          <a:xfrm>
            <a:off x="1976377" y="2125268"/>
            <a:ext cx="303836" cy="225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4362284" y="2113911"/>
            <a:ext cx="303836" cy="225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latin typeface="Avenir Book" panose="02000503020000020003" charset="0"/>
                <a:ea typeface="Avenir Book" panose="02000503020000020003" charset="0"/>
                <a:cs typeface="Avenir Book" panose="02000503020000020003" charset="0"/>
              </a:rPr>
              <a:t>AAnet</a:t>
            </a:r>
            <a:r>
              <a:rPr lang="en-US" dirty="0">
                <a:latin typeface="Avenir Book" panose="02000503020000020003" charset="0"/>
                <a:ea typeface="Avenir Book" panose="02000503020000020003" charset="0"/>
                <a:cs typeface="Avenir Book" panose="02000503020000020003" charset="0"/>
              </a:rPr>
              <a:t> on gut microbiome samples</a:t>
            </a:r>
            <a:endParaRPr lang="en-US" dirty="0">
              <a:latin typeface="Avenir Book" panose="02000503020000020003" charset="0"/>
              <a:ea typeface="Avenir Book" panose="02000503020000020003" charset="0"/>
              <a:cs typeface="Avenir Book" panose="02000503020000020003" charset="0"/>
            </a:endParaRPr>
          </a:p>
        </p:txBody>
      </p:sp>
      <p:pic>
        <p:nvPicPr>
          <p:cNvPr id="5" name="Content Placeholder 4"/>
          <p:cNvPicPr>
            <a:picLocks noGrp="1" noChangeAspect="1"/>
          </p:cNvPicPr>
          <p:nvPr>
            <p:ph idx="1"/>
          </p:nvPr>
        </p:nvPicPr>
        <p:blipFill rotWithShape="1">
          <a:blip r:embed="rId1"/>
          <a:srcRect b="176"/>
          <a:stretch>
            <a:fillRect/>
          </a:stretch>
        </p:blipFill>
        <p:spPr>
          <a:xfrm>
            <a:off x="871537" y="1024060"/>
            <a:ext cx="6597839" cy="5048128"/>
          </a:xfrm>
          <a:prstGeom prst="rect">
            <a:avLst/>
          </a:prstGeom>
        </p:spPr>
      </p:pic>
      <p:sp>
        <p:nvSpPr>
          <p:cNvPr id="4" name="Slide Number Placeholder 3"/>
          <p:cNvSpPr>
            <a:spLocks noGrp="1"/>
          </p:cNvSpPr>
          <p:nvPr>
            <p:ph type="sldNum" sz="quarter" idx="12"/>
          </p:nvPr>
        </p:nvSpPr>
        <p:spPr/>
        <p:txBody>
          <a:bodyPr/>
          <a:lstStyle/>
          <a:p>
            <a:fld id="{A69954F8-F768-9E4F-AC37-D1DBECFDE205}" type="slidenum">
              <a:rPr lang="en-US" smtClean="0"/>
            </a:fld>
            <a:endParaRPr lang="en-US"/>
          </a:p>
        </p:txBody>
      </p:sp>
      <p:sp>
        <p:nvSpPr>
          <p:cNvPr id="7" name="Rectangle 6"/>
          <p:cNvSpPr/>
          <p:nvPr/>
        </p:nvSpPr>
        <p:spPr>
          <a:xfrm>
            <a:off x="2358342" y="5439432"/>
            <a:ext cx="303836" cy="225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2358342" y="2113911"/>
            <a:ext cx="303836" cy="225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3860158" y="2140248"/>
            <a:ext cx="303836" cy="225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DM = Eigenvectors of Markov Matrix</a:t>
            </a:r>
            <a:endParaRPr lang="en-US" dirty="0"/>
          </a:p>
        </p:txBody>
      </p:sp>
      <p:sp>
        <p:nvSpPr>
          <p:cNvPr id="3" name="Content Placeholder 2"/>
          <p:cNvSpPr>
            <a:spLocks noGrp="1"/>
          </p:cNvSpPr>
          <p:nvPr>
            <p:ph idx="1"/>
          </p:nvPr>
        </p:nvSpPr>
        <p:spPr/>
        <p:txBody>
          <a:bodyPr/>
          <a:lstStyle/>
          <a:p>
            <a:r>
              <a:rPr lang="en-US" dirty="0"/>
              <a:t>The </a:t>
            </a:r>
            <a:r>
              <a:rPr lang="en-US" b="1" dirty="0"/>
              <a:t>Diffusion MAP </a:t>
            </a:r>
            <a:r>
              <a:rPr lang="en-US" dirty="0"/>
              <a:t>is the set of eigenvectors of the Markov matrix</a:t>
            </a:r>
            <a:endParaRPr lang="en-US" dirty="0"/>
          </a:p>
          <a:p>
            <a:r>
              <a:rPr lang="en-US" dirty="0"/>
              <a:t>Unlike PCA which finds the linear paths of greatest variation </a:t>
            </a:r>
            <a:endParaRPr lang="en-US" dirty="0"/>
          </a:p>
          <a:p>
            <a:r>
              <a:rPr lang="en-US" dirty="0"/>
              <a:t>Eigenvalues similar to PCA explain the extent of variation explained by the diffusion component</a:t>
            </a:r>
            <a:endParaRPr lang="en-US" dirty="0"/>
          </a:p>
          <a:p>
            <a:r>
              <a:rPr lang="en-US" dirty="0"/>
              <a:t>But first diffusion vector has a special meaning</a:t>
            </a:r>
            <a:endParaRPr lang="en-US" dirty="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Greedy layer-wise unsupervised </a:t>
            </a:r>
            <a:r>
              <a:rPr lang="en-US" dirty="0" err="1"/>
              <a:t>pretraining</a:t>
            </a:r>
            <a:r>
              <a:rPr lang="en-US" dirty="0"/>
              <a:t> </a:t>
            </a:r>
            <a:endParaRPr lang="en-US" dirty="0"/>
          </a:p>
          <a:p>
            <a:pPr lvl="1"/>
            <a:r>
              <a:rPr lang="en-US" dirty="0"/>
              <a:t>Enabled deep networks for the first time (without special architectures like convolution or recurrence)</a:t>
            </a:r>
            <a:endParaRPr lang="en-US" dirty="0"/>
          </a:p>
          <a:p>
            <a:pPr lvl="1"/>
            <a:r>
              <a:rPr lang="en-US" dirty="0"/>
              <a:t>A representation learned for one task (unsupervised learning) can be sometimes useful for another task (supervised learning with the same input domain)</a:t>
            </a:r>
            <a:endParaRPr lang="en-US" dirty="0"/>
          </a:p>
          <a:p>
            <a:r>
              <a:rPr lang="en-US" dirty="0"/>
              <a:t>Approach: Train a single layer at a time to learn a representation</a:t>
            </a:r>
            <a:endParaRPr lang="en-US" dirty="0"/>
          </a:p>
          <a:p>
            <a:pPr lvl="1"/>
            <a:r>
              <a:rPr lang="en-US" dirty="0"/>
              <a:t>E.g., use a single layer </a:t>
            </a:r>
            <a:r>
              <a:rPr lang="en-US" dirty="0" err="1"/>
              <a:t>autoencoder</a:t>
            </a:r>
            <a:endParaRPr lang="en-US" dirty="0"/>
          </a:p>
          <a:p>
            <a:pPr lvl="1"/>
            <a:r>
              <a:rPr lang="en-US" dirty="0"/>
              <a:t>Each layer is </a:t>
            </a:r>
            <a:r>
              <a:rPr lang="en-US" dirty="0" err="1"/>
              <a:t>pretrained</a:t>
            </a:r>
            <a:r>
              <a:rPr lang="en-US" dirty="0"/>
              <a:t> to take the output of the previous layer and produce a new representation  that is simpler</a:t>
            </a:r>
            <a:endParaRPr lang="en-US" dirty="0"/>
          </a:p>
          <a:p>
            <a:pPr lvl="1"/>
            <a:r>
              <a:rPr lang="en-US" dirty="0"/>
              <a:t>Finally, train the entire network to perform the task</a:t>
            </a:r>
            <a:endParaRPr lang="en-US" dirty="0"/>
          </a:p>
          <a:p>
            <a:pPr lvl="1"/>
            <a:endParaRPr lang="en-US" dirty="0"/>
          </a:p>
        </p:txBody>
      </p:sp>
      <p:sp>
        <p:nvSpPr>
          <p:cNvPr id="3" name="Title 2"/>
          <p:cNvSpPr>
            <a:spLocks noGrp="1"/>
          </p:cNvSpPr>
          <p:nvPr>
            <p:ph type="title"/>
          </p:nvPr>
        </p:nvSpPr>
        <p:spPr/>
        <p:txBody>
          <a:bodyPr/>
          <a:lstStyle/>
          <a:p>
            <a:r>
              <a:rPr lang="en-US" dirty="0"/>
              <a:t>Unsupervised </a:t>
            </a:r>
            <a:r>
              <a:rPr lang="en-US" dirty="0" err="1"/>
              <a:t>Pretraining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kvfrans.com/content/images/2016/08/autoenc.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3" y="1260204"/>
            <a:ext cx="9135078" cy="30450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lstStyle/>
          <a:p>
            <a:r>
              <a:rPr lang="en-US" dirty="0"/>
              <a:t>Standard </a:t>
            </a:r>
            <a:r>
              <a:rPr lang="en-US" dirty="0" err="1"/>
              <a:t>autoencoder</a:t>
            </a:r>
            <a:endParaRPr lang="en-US" dirty="0"/>
          </a:p>
          <a:p>
            <a:endParaRPr lang="en-US" dirty="0"/>
          </a:p>
          <a:p>
            <a:endParaRPr lang="en-US" dirty="0"/>
          </a:p>
          <a:p>
            <a:endParaRPr lang="en-US" dirty="0"/>
          </a:p>
          <a:p>
            <a:endParaRPr lang="en-US" dirty="0"/>
          </a:p>
          <a:p>
            <a:endParaRPr lang="en-US" dirty="0"/>
          </a:p>
          <a:p>
            <a:endParaRPr lang="en-US" dirty="0"/>
          </a:p>
          <a:p>
            <a:r>
              <a:rPr lang="en-US" dirty="0"/>
              <a:t>We want to generate new examples</a:t>
            </a:r>
            <a:endParaRPr lang="en-US" dirty="0"/>
          </a:p>
          <a:p>
            <a:r>
              <a:rPr lang="en-US" dirty="0"/>
              <a:t>Can we use an </a:t>
            </a:r>
            <a:r>
              <a:rPr lang="en-US" dirty="0" err="1"/>
              <a:t>autoencoder</a:t>
            </a:r>
            <a:r>
              <a:rPr lang="en-US" dirty="0"/>
              <a:t>?</a:t>
            </a:r>
            <a:endParaRPr lang="en-US" dirty="0"/>
          </a:p>
          <a:p>
            <a:endParaRPr lang="en-US" dirty="0"/>
          </a:p>
        </p:txBody>
      </p:sp>
      <p:sp>
        <p:nvSpPr>
          <p:cNvPr id="3" name="Title 2"/>
          <p:cNvSpPr>
            <a:spLocks noGrp="1"/>
          </p:cNvSpPr>
          <p:nvPr>
            <p:ph type="title"/>
          </p:nvPr>
        </p:nvSpPr>
        <p:spPr/>
        <p:txBody>
          <a:bodyPr/>
          <a:lstStyle/>
          <a:p>
            <a:r>
              <a:rPr lang="en-US" dirty="0" err="1"/>
              <a:t>Variational</a:t>
            </a:r>
            <a:r>
              <a:rPr lang="en-US" dirty="0"/>
              <a:t> </a:t>
            </a:r>
            <a:r>
              <a:rPr lang="en-US" dirty="0" err="1"/>
              <a:t>Autoencoders</a:t>
            </a:r>
            <a:r>
              <a:rPr lang="en-US" dirty="0"/>
              <a:t> (VAEs)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Force the latent vectors to have (roughly) a unit Gaussian distribution</a:t>
            </a:r>
            <a:endParaRPr lang="en-US" dirty="0"/>
          </a:p>
          <a:p>
            <a:r>
              <a:rPr lang="en-US" dirty="0"/>
              <a:t>Generate images by sampling a unit Gaussian and passing it into the decoder</a:t>
            </a:r>
            <a:endParaRPr lang="en-US" dirty="0"/>
          </a:p>
          <a:p>
            <a:endParaRPr lang="en-US" dirty="0"/>
          </a:p>
        </p:txBody>
      </p:sp>
      <p:sp>
        <p:nvSpPr>
          <p:cNvPr id="3" name="Title 2"/>
          <p:cNvSpPr>
            <a:spLocks noGrp="1"/>
          </p:cNvSpPr>
          <p:nvPr>
            <p:ph type="title"/>
          </p:nvPr>
        </p:nvSpPr>
        <p:spPr/>
        <p:txBody>
          <a:bodyPr/>
          <a:lstStyle/>
          <a:p>
            <a:r>
              <a:rPr lang="en-US" dirty="0" err="1"/>
              <a:t>Variational</a:t>
            </a:r>
            <a:r>
              <a:rPr lang="en-US" dirty="0"/>
              <a:t> </a:t>
            </a:r>
            <a:r>
              <a:rPr lang="en-US" dirty="0" err="1"/>
              <a:t>Autoencoders</a:t>
            </a:r>
            <a:r>
              <a:rPr lang="en-US" dirty="0"/>
              <a:t> (VAEs)</a:t>
            </a:r>
            <a:endParaRPr lang="en-US" dirty="0"/>
          </a:p>
        </p:txBody>
      </p:sp>
      <p:pic>
        <p:nvPicPr>
          <p:cNvPr id="5" name="Picture 4"/>
          <p:cNvPicPr>
            <a:picLocks noChangeAspect="1"/>
          </p:cNvPicPr>
          <p:nvPr/>
        </p:nvPicPr>
        <p:blipFill>
          <a:blip r:embed="rId1"/>
          <a:stretch>
            <a:fillRect/>
          </a:stretch>
        </p:blipFill>
        <p:spPr>
          <a:xfrm>
            <a:off x="-114300" y="2921276"/>
            <a:ext cx="9144000" cy="36443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r>
                  <a:rPr lang="en-US" dirty="0"/>
                  <a:t>Tradeoff between accuracy and the unit Gaussian approximation</a:t>
                </a:r>
                <a:endParaRPr lang="en-US" dirty="0"/>
              </a:p>
              <a:p>
                <a:r>
                  <a:rPr lang="en-US" dirty="0"/>
                  <a:t>Build this directly into the loss</a:t>
                </a:r>
                <a:endParaRPr lang="en-US" dirty="0"/>
              </a:p>
              <a:p>
                <a:pPr lvl="1"/>
                <a:r>
                  <a:rPr lang="en-US" dirty="0" err="1"/>
                  <a:t>Kullback-Leibler</a:t>
                </a:r>
                <a:r>
                  <a:rPr lang="en-US" dirty="0"/>
                  <a:t> (KL) divergence: a measure of difference between probability distributions </a:t>
                </a:r>
                <a14:m>
                  <m:oMath xmlns:m="http://schemas.openxmlformats.org/officeDocument/2006/math">
                    <m:r>
                      <a:rPr lang="en-US" b="0" i="1" smtClean="0">
                        <a:latin typeface="Cambria Math" panose="02040503050406030204" pitchFamily="18" charset="0"/>
                      </a:rPr>
                      <m:t>𝑃</m:t>
                    </m:r>
                  </m:oMath>
                </a14:m>
                <a:r>
                  <a:rPr lang="en-US" dirty="0"/>
                  <a:t> and </a:t>
                </a:r>
                <a14:m>
                  <m:oMath xmlns:m="http://schemas.openxmlformats.org/officeDocument/2006/math">
                    <m:r>
                      <a:rPr lang="en-US" b="0" i="1" smtClean="0">
                        <a:latin typeface="Cambria Math" panose="02040503050406030204" pitchFamily="18" charset="0"/>
                      </a:rPr>
                      <m:t>𝑄</m:t>
                    </m:r>
                  </m:oMath>
                </a14:m>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𝑄</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den>
                                  </m:f>
                                </m:e>
                              </m:d>
                            </m:e>
                          </m:func>
                        </m:e>
                      </m:nary>
                    </m:oMath>
                  </m:oMathPara>
                </a14:m>
                <a:endParaRPr lang="en-US" dirty="0"/>
              </a:p>
              <a:p>
                <a:pPr lvl="1"/>
                <a:r>
                  <a:rPr lang="en-US" dirty="0"/>
                  <a:t>Include a regularization term that penalizes the KL divergence between a unit Gaussian and the latent vector distribution</a:t>
                </a:r>
                <a:endParaRPr lang="en-US" dirty="0"/>
              </a:p>
              <a:p>
                <a:pPr lvl="1"/>
                <a:r>
                  <a:rPr lang="en-US" dirty="0"/>
                  <a:t>How do we do this in practice?</a:t>
                </a:r>
                <a:endParaRPr lang="en-US" dirty="0"/>
              </a:p>
              <a:p>
                <a:pPr lvl="1"/>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blipFill rotWithShape="1">
                <a:blip r:embed="rId1"/>
                <a:stretch>
                  <a:fillRect l="-1" t="-12" r="7" b="6"/>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err="1"/>
              <a:t>Variational</a:t>
            </a:r>
            <a:r>
              <a:rPr lang="en-US" dirty="0"/>
              <a:t> </a:t>
            </a:r>
            <a:r>
              <a:rPr lang="en-US" dirty="0" err="1"/>
              <a:t>Autoencoders</a:t>
            </a:r>
            <a:r>
              <a:rPr lang="en-US" dirty="0"/>
              <a:t> (VAEs)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Variational</a:t>
            </a:r>
            <a:r>
              <a:rPr lang="en-US" dirty="0"/>
              <a:t> </a:t>
            </a:r>
            <a:r>
              <a:rPr lang="en-US" dirty="0" err="1"/>
              <a:t>Autoencoders</a:t>
            </a:r>
            <a:r>
              <a:rPr lang="en-US" dirty="0"/>
              <a:t> (VAEs)</a:t>
            </a:r>
            <a:endParaRPr lang="en-US" dirty="0"/>
          </a:p>
        </p:txBody>
      </p:sp>
      <p:pic>
        <p:nvPicPr>
          <p:cNvPr id="13314" name="Picture 2" descr="http://kvfrans.com/content/images/2016/08/mnist.jp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07963" y="2324455"/>
            <a:ext cx="8821737" cy="25932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0607" y="5043948"/>
            <a:ext cx="1818968" cy="369332"/>
          </a:xfrm>
          <a:prstGeom prst="rect">
            <a:avLst/>
          </a:prstGeom>
          <a:noFill/>
        </p:spPr>
        <p:txBody>
          <a:bodyPr wrap="square" rtlCol="0">
            <a:spAutoFit/>
          </a:bodyPr>
          <a:lstStyle/>
          <a:p>
            <a:pPr algn="ctr"/>
            <a:r>
              <a:rPr lang="en-US" dirty="0"/>
              <a:t>1</a:t>
            </a:r>
            <a:r>
              <a:rPr lang="en-US" baseline="30000" dirty="0"/>
              <a:t>st</a:t>
            </a:r>
            <a:r>
              <a:rPr lang="en-US" dirty="0"/>
              <a:t> Epoch</a:t>
            </a:r>
            <a:endParaRPr lang="en-US" dirty="0"/>
          </a:p>
        </p:txBody>
      </p:sp>
      <p:sp>
        <p:nvSpPr>
          <p:cNvPr id="7" name="TextBox 6"/>
          <p:cNvSpPr txBox="1"/>
          <p:nvPr/>
        </p:nvSpPr>
        <p:spPr>
          <a:xfrm>
            <a:off x="3709347" y="5043948"/>
            <a:ext cx="1818968" cy="369332"/>
          </a:xfrm>
          <a:prstGeom prst="rect">
            <a:avLst/>
          </a:prstGeom>
          <a:noFill/>
        </p:spPr>
        <p:txBody>
          <a:bodyPr wrap="square" rtlCol="0">
            <a:spAutoFit/>
          </a:bodyPr>
          <a:lstStyle/>
          <a:p>
            <a:pPr algn="ctr"/>
            <a:r>
              <a:rPr lang="en-US" dirty="0"/>
              <a:t>9</a:t>
            </a:r>
            <a:r>
              <a:rPr lang="en-US" baseline="30000" dirty="0"/>
              <a:t>th</a:t>
            </a:r>
            <a:r>
              <a:rPr lang="en-US" dirty="0"/>
              <a:t>  Epoch</a:t>
            </a:r>
            <a:endParaRPr lang="en-US" dirty="0"/>
          </a:p>
        </p:txBody>
      </p:sp>
      <p:sp>
        <p:nvSpPr>
          <p:cNvPr id="8" name="TextBox 7"/>
          <p:cNvSpPr txBox="1"/>
          <p:nvPr/>
        </p:nvSpPr>
        <p:spPr>
          <a:xfrm>
            <a:off x="6868087" y="5071297"/>
            <a:ext cx="1818968" cy="369332"/>
          </a:xfrm>
          <a:prstGeom prst="rect">
            <a:avLst/>
          </a:prstGeom>
          <a:noFill/>
        </p:spPr>
        <p:txBody>
          <a:bodyPr wrap="square" rtlCol="0">
            <a:spAutoFit/>
          </a:bodyPr>
          <a:lstStyle/>
          <a:p>
            <a:pPr algn="ctr"/>
            <a:r>
              <a:rPr lang="en-US" dirty="0"/>
              <a:t>Original</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Variational</a:t>
            </a:r>
            <a:r>
              <a:rPr lang="en-US" dirty="0"/>
              <a:t> </a:t>
            </a:r>
            <a:r>
              <a:rPr lang="en-US" dirty="0" err="1"/>
              <a:t>Autoencoders</a:t>
            </a:r>
            <a:r>
              <a:rPr lang="en-US" dirty="0"/>
              <a:t> (VAEs)</a:t>
            </a:r>
            <a:endParaRPr lang="en-US" dirty="0"/>
          </a:p>
        </p:txBody>
      </p:sp>
      <p:sp>
        <p:nvSpPr>
          <p:cNvPr id="11" name="Content Placeholder 10"/>
          <p:cNvSpPr>
            <a:spLocks noGrp="1"/>
          </p:cNvSpPr>
          <p:nvPr>
            <p:ph idx="1"/>
          </p:nvPr>
        </p:nvSpPr>
        <p:spPr/>
        <p:txBody>
          <a:bodyPr/>
          <a:lstStyle/>
          <a:p>
            <a:pPr marL="0" indent="0">
              <a:buNone/>
            </a:pPr>
            <a:r>
              <a:rPr lang="en-US" dirty="0"/>
              <a:t>2D latent mapping of results from VAEs</a:t>
            </a:r>
            <a:endParaRPr lang="en-US" dirty="0"/>
          </a:p>
        </p:txBody>
      </p:sp>
      <p:pic>
        <p:nvPicPr>
          <p:cNvPr id="14" name="Content Placeholder 11"/>
          <p:cNvPicPr>
            <a:picLocks noChangeAspect="1"/>
          </p:cNvPicPr>
          <p:nvPr/>
        </p:nvPicPr>
        <p:blipFill rotWithShape="1">
          <a:blip r:embed="rId1"/>
          <a:srcRect l="7439" t="4238" r="8220"/>
          <a:stretch>
            <a:fillRect/>
          </a:stretch>
        </p:blipFill>
        <p:spPr>
          <a:xfrm>
            <a:off x="453446" y="1518129"/>
            <a:ext cx="7938198" cy="511021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1"/>
            <a:ext cx="8821356" cy="5112092"/>
          </a:xfrm>
        </p:spPr>
        <p:txBody>
          <a:bodyPr>
            <a:normAutofit/>
          </a:bodyPr>
          <a:lstStyle/>
          <a:p>
            <a:pPr marL="228600" lvl="1">
              <a:spcBef>
                <a:spcPts val="1000"/>
              </a:spcBef>
            </a:pPr>
            <a:r>
              <a:rPr lang="en-US" dirty="0"/>
              <a:t>Goodfellow et al., chapters 14 and 15</a:t>
            </a:r>
            <a:endParaRPr lang="en-US" dirty="0"/>
          </a:p>
          <a:p>
            <a:pPr marL="228600" lvl="1">
              <a:spcBef>
                <a:spcPts val="1000"/>
              </a:spcBef>
            </a:pPr>
            <a:r>
              <a:rPr lang="en-US" dirty="0" err="1"/>
              <a:t>Amodio</a:t>
            </a:r>
            <a:r>
              <a:rPr lang="en-US" dirty="0"/>
              <a:t> et al. Nature Methods 2019</a:t>
            </a:r>
            <a:endParaRPr lang="en-US" dirty="0"/>
          </a:p>
          <a:p>
            <a:pPr marL="228600" lvl="1">
              <a:spcBef>
                <a:spcPts val="1000"/>
              </a:spcBef>
            </a:pPr>
            <a:r>
              <a:rPr lang="en-US" dirty="0"/>
              <a:t>van Dijk et a. IEEE Big Data 2019</a:t>
            </a:r>
            <a:endParaRPr lang="en-US" dirty="0"/>
          </a:p>
          <a:p>
            <a:r>
              <a:rPr lang="en-US" sz="2400" dirty="0">
                <a:hlinkClick r:id="rId1"/>
              </a:rPr>
              <a:t>https://jaan.io/what-is-variational-autoencoder-vae-tutorial/</a:t>
            </a:r>
            <a:endParaRPr lang="en-US" sz="2400" dirty="0"/>
          </a:p>
          <a:p>
            <a:r>
              <a:rPr lang="en-US" sz="2400" dirty="0">
                <a:hlinkClick r:id="rId2"/>
              </a:rPr>
              <a:t>https://towardsdatascience.com/understanding-variational-autoencoders-vaes-f70510919f73</a:t>
            </a:r>
            <a:endParaRPr lang="en-US" sz="2400" dirty="0"/>
          </a:p>
          <a:p>
            <a:r>
              <a:rPr lang="en-US" sz="2400" dirty="0" err="1"/>
              <a:t>Kingma</a:t>
            </a:r>
            <a:r>
              <a:rPr lang="en-US" sz="2400" dirty="0"/>
              <a:t> and Welling Foundations </a:t>
            </a:r>
            <a:r>
              <a:rPr lang="en-US" sz="2400"/>
              <a:t>and Trends in ML 2019</a:t>
            </a:r>
            <a:endParaRPr lang="en-US" sz="2400" dirty="0"/>
          </a:p>
        </p:txBody>
      </p:sp>
      <p:sp>
        <p:nvSpPr>
          <p:cNvPr id="3" name="Title 2"/>
          <p:cNvSpPr>
            <a:spLocks noGrp="1"/>
          </p:cNvSpPr>
          <p:nvPr>
            <p:ph type="title"/>
          </p:nvPr>
        </p:nvSpPr>
        <p:spPr/>
        <p:txBody>
          <a:bodyPr/>
          <a:lstStyle/>
          <a:p>
            <a:r>
              <a:rPr lang="en-US" dirty="0"/>
              <a:t>Further reading</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Autoencoder</a:t>
            </a:r>
            <a:endParaRPr lang="en-US" dirty="0"/>
          </a:p>
        </p:txBody>
      </p:sp>
      <p:pic>
        <p:nvPicPr>
          <p:cNvPr id="4" name="Picture 3"/>
          <p:cNvPicPr>
            <a:picLocks noChangeAspect="1"/>
          </p:cNvPicPr>
          <p:nvPr/>
        </p:nvPicPr>
        <p:blipFill rotWithShape="1">
          <a:blip r:embed="rId1"/>
          <a:srcRect l="6733" t="9153" r="5670" b="8378"/>
          <a:stretch>
            <a:fillRect/>
          </a:stretch>
        </p:blipFill>
        <p:spPr>
          <a:xfrm>
            <a:off x="1170038" y="1578011"/>
            <a:ext cx="6735097" cy="4739187"/>
          </a:xfrm>
          <a:prstGeom prst="rect">
            <a:avLst/>
          </a:prstGeom>
        </p:spPr>
      </p:pic>
      <p:sp>
        <p:nvSpPr>
          <p:cNvPr id="5" name="TextBox 4"/>
          <p:cNvSpPr txBox="1"/>
          <p:nvPr/>
        </p:nvSpPr>
        <p:spPr>
          <a:xfrm>
            <a:off x="286365" y="6320771"/>
            <a:ext cx="3736081" cy="369332"/>
          </a:xfrm>
          <a:prstGeom prst="rect">
            <a:avLst/>
          </a:prstGeom>
          <a:noFill/>
        </p:spPr>
        <p:txBody>
          <a:bodyPr wrap="none" rtlCol="0">
            <a:spAutoFit/>
          </a:bodyPr>
          <a:lstStyle/>
          <a:p>
            <a:r>
              <a:rPr lang="en-US" dirty="0"/>
              <a:t>[Hinton, </a:t>
            </a:r>
            <a:r>
              <a:rPr lang="en-US" dirty="0" err="1"/>
              <a:t>Salakhutdinov</a:t>
            </a:r>
            <a:r>
              <a:rPr lang="en-US" dirty="0"/>
              <a:t>, Science 2006]</a:t>
            </a:r>
            <a:endParaRPr lang="en-US" dirty="0"/>
          </a:p>
        </p:txBody>
      </p:sp>
      <p:sp>
        <p:nvSpPr>
          <p:cNvPr id="6" name="TextBox 5"/>
          <p:cNvSpPr txBox="1"/>
          <p:nvPr/>
        </p:nvSpPr>
        <p:spPr>
          <a:xfrm>
            <a:off x="3225521" y="2130624"/>
            <a:ext cx="2778650" cy="400110"/>
          </a:xfrm>
          <a:prstGeom prst="rect">
            <a:avLst/>
          </a:prstGeom>
          <a:noFill/>
        </p:spPr>
        <p:txBody>
          <a:bodyPr wrap="none" rtlCol="0">
            <a:spAutoFit/>
          </a:bodyPr>
          <a:lstStyle/>
          <a:p>
            <a:r>
              <a:rPr lang="en-US" sz="2000" dirty="0">
                <a:solidFill>
                  <a:srgbClr val="FF0000"/>
                </a:solidFill>
              </a:rPr>
              <a:t>Informational Bottleneck</a:t>
            </a:r>
            <a:endParaRPr 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255789"/>
                <a:ext cx="8821356" cy="5112092"/>
              </a:xfrm>
            </p:spPr>
            <p:txBody>
              <a:bodyPr/>
              <a:lstStyle/>
              <a:p>
                <a:r>
                  <a:rPr lang="en-US" dirty="0"/>
                  <a:t>Neural network trained to copy its input </a:t>
                </a:r>
                <a14:m>
                  <m:oMath xmlns:m="http://schemas.openxmlformats.org/officeDocument/2006/math">
                    <m:r>
                      <a:rPr lang="en-US" b="0" i="1" smtClean="0">
                        <a:latin typeface="Cambria Math" panose="02040503050406030204" pitchFamily="18" charset="0"/>
                      </a:rPr>
                      <m:t>𝑥</m:t>
                    </m:r>
                  </m:oMath>
                </a14:m>
                <a:r>
                  <a:rPr lang="en-US" dirty="0"/>
                  <a:t> to its output</a:t>
                </a:r>
                <a:endParaRPr lang="en-US" dirty="0"/>
              </a:p>
              <a:p>
                <a:r>
                  <a:rPr lang="en-US" dirty="0"/>
                  <a:t>Hidden layer </a:t>
                </a:r>
                <a14:m>
                  <m:oMath xmlns:m="http://schemas.openxmlformats.org/officeDocument/2006/math">
                    <m:r>
                      <a:rPr lang="en-US" b="0" i="1" smtClean="0">
                        <a:latin typeface="Cambria Math" panose="02040503050406030204" pitchFamily="18" charset="0"/>
                      </a:rPr>
                      <m:t>𝑧</m:t>
                    </m:r>
                  </m:oMath>
                </a14:m>
                <a:r>
                  <a:rPr lang="en-US" dirty="0"/>
                  <a:t> describes a </a:t>
                </a:r>
                <a:r>
                  <a:rPr lang="en-US" b="1" i="1" dirty="0"/>
                  <a:t>code</a:t>
                </a:r>
                <a:r>
                  <a:rPr lang="en-US" dirty="0"/>
                  <a:t> to represent the input</a:t>
                </a:r>
                <a:endParaRPr lang="en-US" dirty="0"/>
              </a:p>
              <a:p>
                <a:r>
                  <a:rPr lang="en-US" dirty="0"/>
                  <a:t>Two parts</a:t>
                </a:r>
                <a:endParaRPr lang="en-US" dirty="0"/>
              </a:p>
              <a:p>
                <a:pPr lvl="1"/>
                <a:r>
                  <a:rPr lang="en-US" dirty="0"/>
                  <a:t>Encoder: </a:t>
                </a:r>
                <a14:m>
                  <m:oMath xmlns:m="http://schemas.openxmlformats.org/officeDocument/2006/math">
                    <m:r>
                      <m:rPr>
                        <m:sty m:val="p"/>
                      </m:rPr>
                      <a:rPr lang="en-US" b="0" i="0" smtClean="0">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t>Decoder: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r>
                  <a:rPr lang="en-US" dirty="0"/>
                  <a:t>Goal: minimize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dirty="0"/>
              </a:p>
              <a:p>
                <a:pPr lvl="1"/>
                <a14:m>
                  <m:oMath xmlns:m="http://schemas.openxmlformats.org/officeDocument/2006/math">
                    <m:r>
                      <a:rPr lang="en-US" b="0" i="1" smtClean="0">
                        <a:latin typeface="Cambria Math" panose="02040503050406030204" pitchFamily="18" charset="0"/>
                      </a:rPr>
                      <m:t>𝐿</m:t>
                    </m:r>
                  </m:oMath>
                </a14:m>
                <a:r>
                  <a:rPr lang="en-US" dirty="0"/>
                  <a:t> penalizes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r>
                  <a:rPr lang="en-US" dirty="0"/>
                  <a:t> for being dissimilar from </a:t>
                </a:r>
                <a14:m>
                  <m:oMath xmlns:m="http://schemas.openxmlformats.org/officeDocument/2006/math">
                    <m:r>
                      <a:rPr lang="en-US" b="0" i="1" smtClean="0">
                        <a:latin typeface="Cambria Math" panose="02040503050406030204" pitchFamily="18" charset="0"/>
                      </a:rPr>
                      <m:t>𝑥</m:t>
                    </m:r>
                  </m:oMath>
                </a14:m>
                <a:endParaRPr lang="en-US" dirty="0"/>
              </a:p>
              <a:p>
                <a:pPr lvl="1"/>
                <a:r>
                  <a:rPr lang="en-US" dirty="0"/>
                  <a:t>Example: mean squared error</a:t>
                </a:r>
                <a:endParaRPr lang="en-US" dirty="0"/>
              </a:p>
              <a:p>
                <a:pPr lvl="1"/>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255789"/>
                <a:ext cx="8821356" cy="5112092"/>
              </a:xfrm>
              <a:blipFill rotWithShape="1">
                <a:blip r:embed="rId1"/>
                <a:stretch>
                  <a:fillRect l="-1" t="-8" r="7" b="2"/>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err="1"/>
              <a:t>Autoencoder</a:t>
            </a:r>
            <a:r>
              <a:rPr lang="en-US" dirty="0"/>
              <a:t> (AE)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483971"/>
            <a:ext cx="8821356" cy="5112092"/>
          </a:xfrm>
        </p:spPr>
        <p:txBody>
          <a:bodyPr/>
          <a:lstStyle/>
          <a:p>
            <a:r>
              <a:rPr lang="en-US" dirty="0"/>
              <a:t>Autoencoders could learn the identity without proper regularization/design</a:t>
            </a:r>
            <a:endParaRPr lang="en-US" dirty="0"/>
          </a:p>
          <a:p>
            <a:r>
              <a:rPr lang="en-US" dirty="0"/>
              <a:t>Design the AE so it </a:t>
            </a:r>
            <a:r>
              <a:rPr lang="en-US" u="sng" dirty="0"/>
              <a:t>cannot</a:t>
            </a:r>
            <a:r>
              <a:rPr lang="en-US" dirty="0"/>
              <a:t> learn to copy the input perfectly</a:t>
            </a:r>
            <a:endParaRPr lang="en-US" dirty="0"/>
          </a:p>
          <a:p>
            <a:pPr lvl="1"/>
            <a:r>
              <a:rPr lang="en-US" dirty="0"/>
              <a:t>Restrict the AE to copy only approximately</a:t>
            </a:r>
            <a:endParaRPr lang="en-US" dirty="0"/>
          </a:p>
          <a:p>
            <a:pPr lvl="1"/>
            <a:r>
              <a:rPr lang="en-US" dirty="0"/>
              <a:t>Can prioritize certain aspects of the input</a:t>
            </a:r>
            <a:endParaRPr lang="en-US" dirty="0"/>
          </a:p>
          <a:p>
            <a:r>
              <a:rPr lang="en-US" dirty="0"/>
              <a:t>Examples</a:t>
            </a:r>
            <a:endParaRPr lang="en-US" dirty="0"/>
          </a:p>
          <a:p>
            <a:pPr lvl="1"/>
            <a:r>
              <a:rPr lang="en-US" dirty="0"/>
              <a:t>Restrict the size of the code (i.e. add a bottleneck)</a:t>
            </a:r>
            <a:endParaRPr lang="en-US" dirty="0"/>
          </a:p>
          <a:p>
            <a:pPr lvl="1"/>
            <a:r>
              <a:rPr lang="en-US" dirty="0"/>
              <a:t>Add regularization</a:t>
            </a:r>
            <a:endParaRPr lang="en-US" dirty="0"/>
          </a:p>
          <a:p>
            <a:pPr lvl="1"/>
            <a:r>
              <a:rPr lang="en-US" dirty="0"/>
              <a:t>Or alter penalty function to learn invariances </a:t>
            </a:r>
            <a:endParaRPr lang="en-US" dirty="0"/>
          </a:p>
        </p:txBody>
      </p:sp>
      <p:sp>
        <p:nvSpPr>
          <p:cNvPr id="3" name="Title 2"/>
          <p:cNvSpPr>
            <a:spLocks noGrp="1"/>
          </p:cNvSpPr>
          <p:nvPr>
            <p:ph type="title"/>
          </p:nvPr>
        </p:nvSpPr>
        <p:spPr/>
        <p:txBody>
          <a:bodyPr/>
          <a:lstStyle/>
          <a:p>
            <a:r>
              <a:rPr lang="en-US" dirty="0"/>
              <a:t>Autoencoder and Identity</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64871"/>
                <a:ext cx="8821356" cy="5611700"/>
              </a:xfrm>
            </p:spPr>
            <p:txBody>
              <a:bodyPr/>
              <a:lstStyle/>
              <a:p>
                <a:pPr marL="0" indent="0">
                  <a:buNone/>
                </a:pPr>
                <a:r>
                  <a:rPr lang="en-US" dirty="0"/>
                  <a:t>Two opposing forces:</a:t>
                </a:r>
                <a:endParaRPr lang="en-US" dirty="0"/>
              </a:p>
              <a:p>
                <a:pPr marL="514350" indent="-514350">
                  <a:buFont typeface="+mj-lt"/>
                  <a:buAutoNum type="arabicPeriod"/>
                </a:pPr>
                <a:r>
                  <a:rPr lang="en-US" dirty="0"/>
                  <a:t>Learn a representation </a:t>
                </a:r>
                <a14:m>
                  <m:oMath xmlns:m="http://schemas.openxmlformats.org/officeDocument/2006/math">
                    <m:r>
                      <a:rPr lang="en-US" b="0" i="1" smtClean="0">
                        <a:latin typeface="Cambria Math" panose="02040503050406030204" pitchFamily="18" charset="0"/>
                      </a:rPr>
                      <m:t>𝑧</m:t>
                    </m:r>
                  </m:oMath>
                </a14:m>
                <a:r>
                  <a:rPr lang="en-US" dirty="0"/>
                  <a:t> of </a:t>
                </a:r>
                <a14:m>
                  <m:oMath xmlns:m="http://schemas.openxmlformats.org/officeDocument/2006/math">
                    <m:r>
                      <a:rPr lang="en-US" b="0" i="1" smtClean="0">
                        <a:latin typeface="Cambria Math" panose="02040503050406030204" pitchFamily="18" charset="0"/>
                      </a:rPr>
                      <m:t>𝑥</m:t>
                    </m:r>
                  </m:oMath>
                </a14:m>
                <a:r>
                  <a:rPr lang="en-US" dirty="0"/>
                  <a:t> </a:t>
                </a:r>
                <a:r>
                  <a:rPr lang="en-US" dirty="0" err="1"/>
                  <a:t>s.t.</a:t>
                </a:r>
                <a:r>
                  <a:rPr lang="en-US" dirty="0"/>
                  <a:t> </a:t>
                </a:r>
                <a14:m>
                  <m:oMath xmlns:m="http://schemas.openxmlformats.org/officeDocument/2006/math">
                    <m:r>
                      <a:rPr lang="en-US" b="0" i="1" smtClean="0">
                        <a:latin typeface="Cambria Math" panose="02040503050406030204" pitchFamily="18" charset="0"/>
                      </a:rPr>
                      <m:t>𝑥</m:t>
                    </m:r>
                  </m:oMath>
                </a14:m>
                <a:r>
                  <a:rPr lang="en-US" dirty="0"/>
                  <a:t> can be approximately recovered from </a:t>
                </a:r>
                <a14:m>
                  <m:oMath xmlns:m="http://schemas.openxmlformats.org/officeDocument/2006/math">
                    <m:r>
                      <a:rPr lang="en-US" b="0" i="1" smtClean="0">
                        <a:latin typeface="Cambria Math" panose="02040503050406030204" pitchFamily="18" charset="0"/>
                      </a:rPr>
                      <m:t>𝑧</m:t>
                    </m:r>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is drawn from the training data </a:t>
                </a:r>
                <a14:m>
                  <m:oMath xmlns:m="http://schemas.openxmlformats.org/officeDocument/2006/math">
                    <m:r>
                      <a:rPr lang="en-US" b="0" i="1" smtClean="0">
                        <a:latin typeface="Cambria Math" panose="02040503050406030204" pitchFamily="18" charset="0"/>
                      </a:rPr>
                      <m:t>⇒</m:t>
                    </m:r>
                  </m:oMath>
                </a14:m>
                <a:r>
                  <a:rPr lang="en-US" dirty="0"/>
                  <a:t> the AE learns to reconstruct only probable inputs</a:t>
                </a:r>
                <a:endParaRPr lang="en-US" dirty="0"/>
              </a:p>
              <a:p>
                <a:pPr marL="514350" indent="-514350">
                  <a:buFont typeface="+mj-lt"/>
                  <a:buAutoNum type="arabicPeriod"/>
                </a:pPr>
                <a:r>
                  <a:rPr lang="en-US" dirty="0"/>
                  <a:t>Satisfy the constraint or regularization penalty</a:t>
                </a:r>
                <a:endParaRPr lang="en-US" dirty="0"/>
              </a:p>
              <a:p>
                <a:pPr lvl="1"/>
                <a:r>
                  <a:rPr lang="en-US" dirty="0"/>
                  <a:t>E.g. architectural constraint or regularization term</a:t>
                </a:r>
                <a:endParaRPr lang="en-US" dirty="0"/>
              </a:p>
              <a:p>
                <a:pPr lvl="1"/>
                <a:r>
                  <a:rPr lang="en-US" dirty="0"/>
                  <a:t>Less sensitivity to the input is preferred</a:t>
                </a:r>
                <a:endParaRPr lang="en-US" dirty="0"/>
              </a:p>
              <a:p>
                <a:endParaRPr lang="en-US" dirty="0"/>
              </a:p>
              <a:p>
                <a:r>
                  <a:rPr lang="en-US" dirty="0"/>
                  <a:t>Neither force alone is useful</a:t>
                </a:r>
                <a:endParaRPr lang="en-US" dirty="0"/>
              </a:p>
              <a:p>
                <a:r>
                  <a:rPr lang="en-US" dirty="0"/>
                  <a:t>Together they force </a:t>
                </a:r>
                <a14:m>
                  <m:oMath xmlns:m="http://schemas.openxmlformats.org/officeDocument/2006/math">
                    <m:r>
                      <a:rPr lang="en-US" b="0" i="1" smtClean="0">
                        <a:latin typeface="Cambria Math" panose="02040503050406030204" pitchFamily="18" charset="0"/>
                      </a:rPr>
                      <m:t>𝑧</m:t>
                    </m:r>
                  </m:oMath>
                </a14:m>
                <a:r>
                  <a:rPr lang="en-US" dirty="0"/>
                  <a:t> to capture information about the structure of the data-generating distribution</a:t>
                </a:r>
                <a:endParaRPr lang="en-US" dirty="0"/>
              </a:p>
              <a:p>
                <a:pPr lvl="1"/>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64871"/>
                <a:ext cx="8821356" cy="5611700"/>
              </a:xfrm>
              <a:blipFill rotWithShape="1">
                <a:blip r:embed="rId1"/>
                <a:stretch>
                  <a:fillRect l="-1" t="-11" r="7" b="-5179"/>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The </a:t>
            </a:r>
            <a:r>
              <a:rPr lang="en-US" dirty="0" err="1"/>
              <a:t>Autoencoder</a:t>
            </a:r>
            <a:r>
              <a:rPr lang="en-US" dirty="0"/>
              <a:t> compromise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11239</Words>
  <Application>WPS Presentation</Application>
  <PresentationFormat>On-screen Show (4:3)</PresentationFormat>
  <Paragraphs>418</Paragraphs>
  <Slides>56</Slides>
  <Notes>23</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76" baseType="lpstr">
      <vt:lpstr>Arial</vt:lpstr>
      <vt:lpstr>宋体</vt:lpstr>
      <vt:lpstr>Wingdings</vt:lpstr>
      <vt:lpstr>Cambria Math</vt:lpstr>
      <vt:lpstr>Kingsoft Math</vt:lpstr>
      <vt:lpstr>Avenir Medium</vt:lpstr>
      <vt:lpstr>Avenir Light</vt:lpstr>
      <vt:lpstr>Avenir Medium</vt:lpstr>
      <vt:lpstr>Avenir Book</vt:lpstr>
      <vt:lpstr>DejaVu Math TeX Gyre</vt:lpstr>
      <vt:lpstr>Calibri</vt:lpstr>
      <vt:lpstr>Helvetica Neue</vt:lpstr>
      <vt:lpstr>Calibri Light</vt:lpstr>
      <vt:lpstr>微软雅黑</vt:lpstr>
      <vt:lpstr>汉仪旗黑</vt:lpstr>
      <vt:lpstr>宋体</vt:lpstr>
      <vt:lpstr>Arial Unicode MS</vt:lpstr>
      <vt:lpstr>汉仪书宋二KW</vt:lpstr>
      <vt:lpstr>Office Theme</vt:lpstr>
      <vt:lpstr>Equation.3</vt:lpstr>
      <vt:lpstr>Deep Learning Theory and Applications Autoencoders Part 2</vt:lpstr>
      <vt:lpstr>Outline</vt:lpstr>
      <vt:lpstr>Non-Linear Dimensionality Reduction: Diffusion Map Steps</vt:lpstr>
      <vt:lpstr>Continued</vt:lpstr>
      <vt:lpstr>DM = Eigenvectors of Markov Matrix</vt:lpstr>
      <vt:lpstr>Autoencoder</vt:lpstr>
      <vt:lpstr>Autoencoder (AE)</vt:lpstr>
      <vt:lpstr>Autoencoder and Identity</vt:lpstr>
      <vt:lpstr>The Autoencoder compromise</vt:lpstr>
      <vt:lpstr>Restricting bottleneck</vt:lpstr>
      <vt:lpstr>Stochastic view </vt:lpstr>
      <vt:lpstr>Regularizations </vt:lpstr>
      <vt:lpstr>Regularizations </vt:lpstr>
      <vt:lpstr>Sparse Autoencoders</vt:lpstr>
      <vt:lpstr>Sparse Autoencoders</vt:lpstr>
      <vt:lpstr>Denoising Autoencoders</vt:lpstr>
      <vt:lpstr>PowerPoint 演示文稿</vt:lpstr>
      <vt:lpstr>Denoising Autoencoders</vt:lpstr>
      <vt:lpstr>Denoising Autoencoder</vt:lpstr>
      <vt:lpstr>Binary Codes </vt:lpstr>
      <vt:lpstr>Manifold learning</vt:lpstr>
      <vt:lpstr>PowerPoint 演示文稿</vt:lpstr>
      <vt:lpstr>Contractive Autoencoders [Rifai 2011]</vt:lpstr>
      <vt:lpstr>Contractive Autoencoders</vt:lpstr>
      <vt:lpstr>Contractive Autoencoders</vt:lpstr>
      <vt:lpstr>Contractive Autoencoders</vt:lpstr>
      <vt:lpstr>Contractive Autoencoders</vt:lpstr>
      <vt:lpstr>Contractive Autoencoders</vt:lpstr>
      <vt:lpstr>Contractive Autoencoders</vt:lpstr>
      <vt:lpstr>Contractive Autoencoders</vt:lpstr>
      <vt:lpstr>PowerPoint 演示文稿</vt:lpstr>
      <vt:lpstr>PowerPoint 演示文稿</vt:lpstr>
      <vt:lpstr>PowerPoint 演示文稿</vt:lpstr>
      <vt:lpstr>PowerPoint 演示文稿</vt:lpstr>
      <vt:lpstr>Clustering: Information Dimension Regularization</vt:lpstr>
      <vt:lpstr>PowerPoint 演示文稿</vt:lpstr>
      <vt:lpstr>PowerPoint 演示文稿</vt:lpstr>
      <vt:lpstr>PowerPoint 演示文稿</vt:lpstr>
      <vt:lpstr>PowerPoint 演示文稿</vt:lpstr>
      <vt:lpstr>Cellular Manifolds of Dengue Patients</vt:lpstr>
      <vt:lpstr>Cell Clusters: 180 Samples Combined </vt:lpstr>
      <vt:lpstr>Patient Cluster Signatures</vt:lpstr>
      <vt:lpstr>Patient manifolds show coherent organization </vt:lpstr>
      <vt:lpstr>PowerPoint 演示文稿</vt:lpstr>
      <vt:lpstr>PowerPoint 演示文稿</vt:lpstr>
      <vt:lpstr>Learn non-linear transformation to fit data into convex polytope</vt:lpstr>
      <vt:lpstr>AAnet finds non-linear archetypes</vt:lpstr>
      <vt:lpstr>AAnet describes TIL state space</vt:lpstr>
      <vt:lpstr>AAnet on gut microbiome samples</vt:lpstr>
      <vt:lpstr>Unsupervised Pretraining</vt:lpstr>
      <vt:lpstr>Variational Autoencoders (VAEs)</vt:lpstr>
      <vt:lpstr>Variational Autoencoders (VAEs)</vt:lpstr>
      <vt:lpstr>Variational Autoencoders (VAEs)</vt:lpstr>
      <vt:lpstr>Variational Autoencoders (VAEs)</vt:lpstr>
      <vt:lpstr>Variational Autoencoders (VAEs)</vt:lpstr>
      <vt:lpstr>Further reading</vt:lpstr>
    </vt:vector>
  </TitlesOfParts>
  <Company>Yale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wenxinxu</cp:lastModifiedBy>
  <cp:revision>595</cp:revision>
  <dcterms:created xsi:type="dcterms:W3CDTF">2023-03-27T07:28:54Z</dcterms:created>
  <dcterms:modified xsi:type="dcterms:W3CDTF">2023-03-27T07:28:54Z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3DF0AFBB81036FBB382021649EEA0D6A</vt:lpwstr>
  </property>
  <property fmtid="{D5CDD505-2E9C-101B-9397-08002B2CF9AE}" pid="3" name="KSOProductBuildVer">
    <vt:lpwstr>1033-4.6.1.7467</vt:lpwstr>
  </property>
</Properties>
</file>